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42"/>
  </p:notesMasterIdLst>
  <p:sldIdLst>
    <p:sldId id="256" r:id="rId2"/>
    <p:sldId id="324" r:id="rId3"/>
    <p:sldId id="319" r:id="rId4"/>
    <p:sldId id="320" r:id="rId5"/>
    <p:sldId id="327" r:id="rId6"/>
    <p:sldId id="309" r:id="rId7"/>
    <p:sldId id="390" r:id="rId8"/>
    <p:sldId id="386" r:id="rId9"/>
    <p:sldId id="391" r:id="rId10"/>
    <p:sldId id="394" r:id="rId11"/>
    <p:sldId id="406" r:id="rId12"/>
    <p:sldId id="395" r:id="rId13"/>
    <p:sldId id="396" r:id="rId14"/>
    <p:sldId id="402" r:id="rId15"/>
    <p:sldId id="397" r:id="rId16"/>
    <p:sldId id="398" r:id="rId17"/>
    <p:sldId id="399" r:id="rId18"/>
    <p:sldId id="258" r:id="rId19"/>
    <p:sldId id="269" r:id="rId20"/>
    <p:sldId id="268" r:id="rId21"/>
    <p:sldId id="264" r:id="rId22"/>
    <p:sldId id="342" r:id="rId23"/>
    <p:sldId id="393" r:id="rId24"/>
    <p:sldId id="363" r:id="rId25"/>
    <p:sldId id="364" r:id="rId26"/>
    <p:sldId id="365" r:id="rId27"/>
    <p:sldId id="366" r:id="rId28"/>
    <p:sldId id="404" r:id="rId29"/>
    <p:sldId id="405" r:id="rId30"/>
    <p:sldId id="367" r:id="rId31"/>
    <p:sldId id="368" r:id="rId32"/>
    <p:sldId id="369" r:id="rId33"/>
    <p:sldId id="408" r:id="rId34"/>
    <p:sldId id="409" r:id="rId35"/>
    <p:sldId id="410" r:id="rId36"/>
    <p:sldId id="371" r:id="rId37"/>
    <p:sldId id="378" r:id="rId38"/>
    <p:sldId id="379" r:id="rId39"/>
    <p:sldId id="377" r:id="rId40"/>
    <p:sldId id="403" r:id="rId41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264A9977-7764-47D8-A963-48ED9EA74BFA}">
          <p14:sldIdLst>
            <p14:sldId id="256"/>
            <p14:sldId id="324"/>
            <p14:sldId id="319"/>
            <p14:sldId id="320"/>
            <p14:sldId id="327"/>
            <p14:sldId id="309"/>
            <p14:sldId id="390"/>
            <p14:sldId id="386"/>
          </p14:sldIdLst>
        </p14:section>
        <p14:section name="Variance Bounding" id="{159A737E-0752-45E0-B61B-E54063D97B4A}">
          <p14:sldIdLst>
            <p14:sldId id="391"/>
            <p14:sldId id="394"/>
            <p14:sldId id="406"/>
            <p14:sldId id="395"/>
            <p14:sldId id="396"/>
            <p14:sldId id="402"/>
            <p14:sldId id="397"/>
            <p14:sldId id="398"/>
            <p14:sldId id="399"/>
            <p14:sldId id="258"/>
            <p14:sldId id="269"/>
            <p14:sldId id="268"/>
            <p14:sldId id="264"/>
            <p14:sldId id="342"/>
          </p14:sldIdLst>
        </p14:section>
        <p14:section name="MSE Minimization" id="{8D51B907-BDFE-9F42-AA3B-0352A77E8D4B}">
          <p14:sldIdLst>
            <p14:sldId id="393"/>
            <p14:sldId id="363"/>
            <p14:sldId id="364"/>
            <p14:sldId id="365"/>
            <p14:sldId id="366"/>
            <p14:sldId id="404"/>
            <p14:sldId id="405"/>
            <p14:sldId id="367"/>
            <p14:sldId id="368"/>
            <p14:sldId id="369"/>
            <p14:sldId id="408"/>
            <p14:sldId id="409"/>
            <p14:sldId id="410"/>
            <p14:sldId id="371"/>
            <p14:sldId id="378"/>
            <p14:sldId id="379"/>
            <p14:sldId id="377"/>
            <p14:sldId id="40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or" initials="M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09" autoAdjust="0"/>
  </p:normalViewPr>
  <p:slideViewPr>
    <p:cSldViewPr snapToGrid="0">
      <p:cViewPr varScale="1">
        <p:scale>
          <a:sx n="120" d="100"/>
          <a:sy n="120" d="100"/>
        </p:scale>
        <p:origin x="198" y="96"/>
      </p:cViewPr>
      <p:guideLst/>
    </p:cSldViewPr>
  </p:slideViewPr>
  <p:outlineViewPr>
    <p:cViewPr>
      <p:scale>
        <a:sx n="33" d="100"/>
        <a:sy n="33" d="100"/>
      </p:scale>
      <p:origin x="0" y="-474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364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Variance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Sheet1!$A$2:$A$6</c:f>
              <c:numCache>
                <c:formatCode>General</c:formatCode>
                <c:ptCount val="5"/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4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4A-254D-A3FE-018BDA7A21B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Bias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Sheet1!$A$2:$A$6</c:f>
              <c:numCache>
                <c:formatCode>General</c:formatCode>
                <c:ptCount val="5"/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8</c:v>
                </c:pt>
                <c:pt idx="1">
                  <c:v>4</c:v>
                </c:pt>
                <c:pt idx="2">
                  <c:v>2</c:v>
                </c:pt>
                <c:pt idx="3">
                  <c:v>1.5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4A-254D-A3FE-018BDA7A21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76541920"/>
        <c:axId val="1160169168"/>
      </c:areaChart>
      <c:catAx>
        <c:axId val="1276541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E"/>
          </a:p>
        </c:txPr>
        <c:crossAx val="1160169168"/>
        <c:crosses val="autoZero"/>
        <c:auto val="1"/>
        <c:lblAlgn val="ctr"/>
        <c:lblOffset val="100"/>
        <c:noMultiLvlLbl val="0"/>
      </c:catAx>
      <c:valAx>
        <c:axId val="116016916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27654192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E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47754-7D8E-4797-BF0E-EF9D01E449E3}" type="datetimeFigureOut">
              <a:t>27/07/2024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7133F-5E23-4301-B879-0B2370323666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271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7133F-5E23-4301-B879-0B2370323666}" type="slidenum">
              <a:rPr lang="en-DE" smtClean="0"/>
              <a:t>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1296125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7133F-5E23-4301-B879-0B237032366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856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7133F-5E23-4301-B879-0B2370323666}" type="slidenum">
              <a:rPr lang="en-DE" smtClean="0"/>
              <a:t>11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800724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7133F-5E23-4301-B879-0B2370323666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6101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7133F-5E23-4301-B879-0B2370323666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1993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7133F-5E23-4301-B879-0B2370323666}" type="slidenum">
              <a:rPr lang="en-DE" smtClean="0"/>
              <a:t>14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23154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7133F-5E23-4301-B879-0B2370323666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997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7133F-5E23-4301-B879-0B2370323666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50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7133F-5E23-4301-B879-0B2370323666}" type="slidenum">
              <a:rPr lang="en-DE" smtClean="0"/>
              <a:t>17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003789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7133F-5E23-4301-B879-0B2370323666}" type="slidenum">
              <a:rPr lang="en-DE" smtClean="0"/>
              <a:t>18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706277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7133F-5E23-4301-B879-0B2370323666}" type="slidenum">
              <a:rPr lang="en-DE" smtClean="0"/>
              <a:t>19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5764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7133F-5E23-4301-B879-0B237032366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737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7133F-5E23-4301-B879-0B2370323666}" type="slidenum">
              <a:rPr lang="en-DE" smtClean="0"/>
              <a:t>20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830385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7133F-5E23-4301-B879-0B2370323666}" type="slidenum">
              <a:rPr lang="en-DE" smtClean="0"/>
              <a:t>21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250054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7133F-5E23-4301-B879-0B237032366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613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7133F-5E23-4301-B879-0B2370323666}" type="slidenum">
              <a:rPr lang="en-DE" smtClean="0"/>
              <a:t>23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795074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7133F-5E23-4301-B879-0B237032366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1643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7133F-5E23-4301-B879-0B237032366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471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7133F-5E23-4301-B879-0B237032366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2446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7133F-5E23-4301-B879-0B237032366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2058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7133F-5E23-4301-B879-0B237032366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704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7133F-5E23-4301-B879-0B237032366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494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7133F-5E23-4301-B879-0B2370323666}" type="slidenum">
              <a:rPr lang="en-DE" smtClean="0"/>
              <a:t>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234524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7133F-5E23-4301-B879-0B237032366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5751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7133F-5E23-4301-B879-0B2370323666}" type="slidenum">
              <a:rPr lang="en-DE" smtClean="0"/>
              <a:t>31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594952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7133F-5E23-4301-B879-0B237032366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855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7133F-5E23-4301-B879-0B237032366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6359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7133F-5E23-4301-B879-0B237032366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90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7133F-5E23-4301-B879-0B237032366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45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7133F-5E23-4301-B879-0B237032366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1790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7133F-5E23-4301-B879-0B237032366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8015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7133F-5E23-4301-B879-0B237032366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8518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7133F-5E23-4301-B879-0B237032366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17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7133F-5E23-4301-B879-0B23703236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175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7133F-5E23-4301-B879-0B237032366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53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7133F-5E23-4301-B879-0B2370323666}" type="slidenum">
              <a:rPr lang="en-DE" smtClean="0"/>
              <a:t>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38198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7133F-5E23-4301-B879-0B2370323666}" type="slidenum">
              <a:rPr lang="en-DE" smtClean="0"/>
              <a:t>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62250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7133F-5E23-4301-B879-0B23703236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905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7133F-5E23-4301-B879-0B2370323666}" type="slidenum">
              <a:rPr lang="en-DE" smtClean="0"/>
              <a:t>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469107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B66E8-39A9-0E1A-1719-F3D79A18B6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FEFFD5-4E6B-6A58-DB1C-03D53C7B96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6A497-CCD8-4E8A-E8B1-0EA9EF354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E78F9-C658-1A44-B58B-FBF31D784E42}" type="datetime1">
              <a:rPr lang="en-US" smtClean="0"/>
              <a:t>7/27/2024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6B307-4B83-F960-AED2-1FC5C7592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DE"/>
              <a:t>MSE Minimization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40F32-CA5F-850C-FFE7-42FD841E1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A2FC-56DA-4BFF-A019-CA78EC289D17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21337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3E069-78C6-A898-E62D-E19263E7F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5C7F3C-8ABC-7341-BB2E-DFADC57FD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A72C9-E7CD-E649-A61D-8B2E85BE2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9AED9-17DD-0E43-ADC2-F38EB98DB176}" type="datetime1">
              <a:rPr lang="en-US" smtClean="0"/>
              <a:t>7/27/2024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9AE69-C21E-A425-2CEF-E79AE5397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DE"/>
              <a:t>MSE Minimization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9A792-F4CD-5BFD-E59D-3C9664B8B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A2FC-56DA-4BFF-A019-CA78EC289D17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06450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912B6E-E8E6-6A6B-2060-FB4EB7BF5A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3B63B8-B36B-4135-86C1-52F09AA0D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370AB-E635-AD94-AF98-ECA8869CE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DFDBF-58D2-1C44-A300-DCA293DB6F60}" type="datetime1">
              <a:rPr lang="en-US" smtClean="0"/>
              <a:t>7/27/2024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70EFB9-22DA-3E96-D8D3-2EE346AB4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DE"/>
              <a:t>MSE Minimization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F0B50-6C75-68F5-81E7-DF0243C34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A2FC-56DA-4BFF-A019-CA78EC289D17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22561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DA539-914C-7F21-97C7-4E384644C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F28D6-5E3E-4088-83DC-D88C0356C6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41F0031-A412-632C-167C-2B4730EE5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F7B31-47B0-0743-BB5B-DD5E561E5E3D}" type="datetime1">
              <a:rPr lang="en-US" smtClean="0"/>
              <a:t>7/27/2024</a:t>
            </a:fld>
            <a:endParaRPr lang="en-DE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CEDD6B9-6352-7D8A-F8DD-75B103409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DE"/>
              <a:t>MSE Minimization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239ACC-3485-38FE-4920-6273D8B93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A2FC-56DA-4BFF-A019-CA78EC289D17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3812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F5A6A-194C-8FD4-6796-3B959F1DF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2A0C64-A324-0756-851C-99BDFE66C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48BF8-F834-FEBB-FE89-6A0802B2C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57187-235E-5349-8BD8-7B6EF6A6865B}" type="datetime1">
              <a:rPr lang="en-US" smtClean="0"/>
              <a:t>7/27/2024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E3B08-8946-BB02-4B04-6100FFC9E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DE"/>
              <a:t>MSE Minimization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2ED2B-D31D-0A6C-B118-A79E6FE6B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A2FC-56DA-4BFF-A019-CA78EC289D17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28753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6107D-2571-2456-9533-F962A50DD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F6F1B-42BD-8781-2049-3ADBC9A119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11D808-37A6-CAC3-88DC-C032AB249F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765F94-4F92-12E0-FA00-5F9C26F64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027B7-C5DB-2D4D-8F2B-24A08924E3AE}" type="datetime1">
              <a:rPr lang="en-US" smtClean="0"/>
              <a:t>7/27/2024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E92E62-0815-EF25-512B-0F939E390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DE"/>
              <a:t>MSE Minimization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6D3507-2C5E-EF19-97FF-7DA3BA3D7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A2FC-56DA-4BFF-A019-CA78EC289D17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158672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931E5-506C-49BA-3CE8-3C858FC69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FECE38-1021-79E0-A1F8-9B5ADF1F2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91A134-AD78-0BA2-3EDC-3B61FF4492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D4B7FE-8E31-3537-E0CF-2E8FD0FC6F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8A9A43-D609-8C20-05BE-C3197A8559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27ED1D-0522-BBBF-2C38-6ADFA11A7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86B07-253F-F840-A919-0DDBE07AD3A0}" type="datetime1">
              <a:rPr lang="en-US" smtClean="0"/>
              <a:t>7/27/2024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0223FD-CA17-AEE9-A29E-ED84A9B92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DE"/>
              <a:t>MSE Minimization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23D456-367D-3349-BD28-982BDCB9C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A2FC-56DA-4BFF-A019-CA78EC289D17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196931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045FC-A356-85B8-F4F5-160E0ABD7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9D99A7-4A51-5938-947A-F9C9C4F56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EFE9E-785E-7448-8A97-DE17A6B3F918}" type="datetime1">
              <a:rPr lang="en-US" smtClean="0"/>
              <a:t>7/27/2024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BF2D9C-A434-2B30-02FA-712AFFD99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DE"/>
              <a:t>MSE Minimization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183B75-EC18-787D-C965-6FA161107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A2FC-56DA-4BFF-A019-CA78EC289D17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402619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509691-253B-A6D4-8576-8604E75B3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F9A1-9D53-CA43-93ED-A044ACEC86CB}" type="datetime1">
              <a:rPr lang="en-US" smtClean="0"/>
              <a:t>7/27/2024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DBEE3E-D04D-F1B8-A154-EF90E8146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DE"/>
              <a:t>MSE Minimization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91D1BA-A397-D369-3479-BD4719FD8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A2FC-56DA-4BFF-A019-CA78EC289D17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347313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4CD8F-71DD-0F7A-6D72-7120F13BD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54B44-2A9D-EC2E-E2B1-A0849EA09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B34E8C-8F9C-DF32-6D65-89CD44443B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176C43-655D-08F2-BE34-5B47580E6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8AE3B-F448-7447-BCF8-0045C2962BD1}" type="datetime1">
              <a:rPr lang="en-US" smtClean="0"/>
              <a:t>7/27/2024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9FA2BC-4477-284E-97C6-1227CDD2D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DE"/>
              <a:t>MSE Minimization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F1A1A8-F2B2-29D8-69FC-F6A71F0CB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A2FC-56DA-4BFF-A019-CA78EC289D17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47826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F10A6-4458-3D42-13A3-BA1895DF0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2819BF-22EF-CEE1-B816-916132756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DC1CA8-B0F3-0A14-C85C-6F4C40134F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E7508B-4A47-1AF3-ED5F-3D4D18B96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A5074-E4DC-8C4B-B2F0-5D152D37838B}" type="datetime1">
              <a:rPr lang="en-US" smtClean="0"/>
              <a:t>7/27/2024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60029D-097E-B821-37D9-D4F9AE270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DE"/>
              <a:t>MSE Minimization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DE2F0C-2962-1390-EBF9-F56338300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A2FC-56DA-4BFF-A019-CA78EC289D17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05639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AB683B-245E-CF15-263A-850E3B91E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871B1B-275E-DE6B-19A0-E5DD888BC5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48DA1-5E90-2C6D-B526-DF4A0A609A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F9D59E-92D7-C14C-B5A5-F0FF6D91B053}" type="datetime1">
              <a:rPr lang="en-US" smtClean="0"/>
              <a:t>7/27/2024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DFF9B-4E23-FED3-D51E-E04E9712B2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DE"/>
              <a:t>MSE Minimization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F170C5-68F3-F642-C0F5-3DC2BE08B3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51A2FC-56DA-4BFF-A019-CA78EC289D17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114231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image" Target="../media/image30.png"/><Relationship Id="rId5" Type="http://schemas.openxmlformats.org/officeDocument/2006/relationships/image" Target="../media/image17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3.png"/><Relationship Id="rId3" Type="http://schemas.openxmlformats.org/officeDocument/2006/relationships/image" Target="../media/image37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41.png"/><Relationship Id="rId5" Type="http://schemas.openxmlformats.org/officeDocument/2006/relationships/image" Target="../media/image18.svg"/><Relationship Id="rId1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17.png"/><Relationship Id="rId9" Type="http://schemas.openxmlformats.org/officeDocument/2006/relationships/image" Target="../media/image39.png"/><Relationship Id="rId1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3.png"/><Relationship Id="rId3" Type="http://schemas.openxmlformats.org/officeDocument/2006/relationships/image" Target="../media/image50.png"/><Relationship Id="rId7" Type="http://schemas.openxmlformats.org/officeDocument/2006/relationships/image" Target="../media/image26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image" Target="../media/image30.png"/><Relationship Id="rId5" Type="http://schemas.openxmlformats.org/officeDocument/2006/relationships/image" Target="../media/image17.png"/><Relationship Id="rId15" Type="http://schemas.openxmlformats.org/officeDocument/2006/relationships/image" Target="../media/image35.png"/><Relationship Id="rId10" Type="http://schemas.openxmlformats.org/officeDocument/2006/relationships/image" Target="../media/image29.png"/><Relationship Id="rId4" Type="http://schemas.openxmlformats.org/officeDocument/2006/relationships/image" Target="../media/image51.png"/><Relationship Id="rId9" Type="http://schemas.openxmlformats.org/officeDocument/2006/relationships/image" Target="../media/image52.png"/><Relationship Id="rId1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2.png"/><Relationship Id="rId18" Type="http://schemas.openxmlformats.org/officeDocument/2006/relationships/image" Target="../media/image36.png"/><Relationship Id="rId3" Type="http://schemas.openxmlformats.org/officeDocument/2006/relationships/image" Target="../media/image53.png"/><Relationship Id="rId7" Type="http://schemas.openxmlformats.org/officeDocument/2006/relationships/image" Target="../media/image27.png"/><Relationship Id="rId12" Type="http://schemas.openxmlformats.org/officeDocument/2006/relationships/image" Target="../media/image5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55.png"/><Relationship Id="rId5" Type="http://schemas.openxmlformats.org/officeDocument/2006/relationships/image" Target="../media/image18.svg"/><Relationship Id="rId15" Type="http://schemas.openxmlformats.org/officeDocument/2006/relationships/image" Target="../media/image33.png"/><Relationship Id="rId10" Type="http://schemas.openxmlformats.org/officeDocument/2006/relationships/image" Target="../media/image54.png"/><Relationship Id="rId4" Type="http://schemas.openxmlformats.org/officeDocument/2006/relationships/image" Target="../media/image17.png"/><Relationship Id="rId9" Type="http://schemas.openxmlformats.org/officeDocument/2006/relationships/image" Target="../media/image30.png"/><Relationship Id="rId1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image" Target="../media/image17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image" Target="../media/image18.sv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3" Type="http://schemas.microsoft.com/office/2007/relationships/media" Target="../media/media8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3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video" Target="../media/media9.mp4"/><Relationship Id="rId11" Type="http://schemas.openxmlformats.org/officeDocument/2006/relationships/image" Target="../media/image72.png"/><Relationship Id="rId5" Type="http://schemas.microsoft.com/office/2007/relationships/media" Target="../media/media9.mp4"/><Relationship Id="rId10" Type="http://schemas.openxmlformats.org/officeDocument/2006/relationships/image" Target="../media/image71.png"/><Relationship Id="rId4" Type="http://schemas.openxmlformats.org/officeDocument/2006/relationships/video" Target="../media/media8.mp4"/><Relationship Id="rId9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74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8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8.svg"/><Relationship Id="rId10" Type="http://schemas.openxmlformats.org/officeDocument/2006/relationships/image" Target="../media/image36.png"/><Relationship Id="rId4" Type="http://schemas.openxmlformats.org/officeDocument/2006/relationships/image" Target="../media/image17.png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81.png"/><Relationship Id="rId7" Type="http://schemas.openxmlformats.org/officeDocument/2006/relationships/image" Target="../media/image18.sv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35.png"/><Relationship Id="rId5" Type="http://schemas.openxmlformats.org/officeDocument/2006/relationships/image" Target="../media/image83.png"/><Relationship Id="rId10" Type="http://schemas.openxmlformats.org/officeDocument/2006/relationships/image" Target="../media/image34.png"/><Relationship Id="rId4" Type="http://schemas.openxmlformats.org/officeDocument/2006/relationships/image" Target="../media/image82.png"/><Relationship Id="rId9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36.png"/><Relationship Id="rId3" Type="http://schemas.openxmlformats.org/officeDocument/2006/relationships/image" Target="../media/image84.png"/><Relationship Id="rId7" Type="http://schemas.openxmlformats.org/officeDocument/2006/relationships/image" Target="../media/image17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34.png"/><Relationship Id="rId5" Type="http://schemas.openxmlformats.org/officeDocument/2006/relationships/image" Target="../media/image86.png"/><Relationship Id="rId10" Type="http://schemas.openxmlformats.org/officeDocument/2006/relationships/image" Target="../media/image33.png"/><Relationship Id="rId4" Type="http://schemas.openxmlformats.org/officeDocument/2006/relationships/image" Target="../media/image85.png"/><Relationship Id="rId9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90.png"/><Relationship Id="rId3" Type="http://schemas.openxmlformats.org/officeDocument/2006/relationships/image" Target="../media/image88.png"/><Relationship Id="rId7" Type="http://schemas.openxmlformats.org/officeDocument/2006/relationships/image" Target="../media/image32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image" Target="../media/image36.png"/><Relationship Id="rId5" Type="http://schemas.openxmlformats.org/officeDocument/2006/relationships/image" Target="../media/image17.png"/><Relationship Id="rId10" Type="http://schemas.openxmlformats.org/officeDocument/2006/relationships/image" Target="../media/image35.png"/><Relationship Id="rId4" Type="http://schemas.openxmlformats.org/officeDocument/2006/relationships/image" Target="../media/image89.png"/><Relationship Id="rId9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73.png"/><Relationship Id="rId5" Type="http://schemas.openxmlformats.org/officeDocument/2006/relationships/image" Target="../media/image91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90.png"/><Relationship Id="rId3" Type="http://schemas.openxmlformats.org/officeDocument/2006/relationships/image" Target="../media/image92.png"/><Relationship Id="rId7" Type="http://schemas.openxmlformats.org/officeDocument/2006/relationships/image" Target="../media/image32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image" Target="../media/image36.png"/><Relationship Id="rId5" Type="http://schemas.openxmlformats.org/officeDocument/2006/relationships/image" Target="../media/image17.png"/><Relationship Id="rId10" Type="http://schemas.openxmlformats.org/officeDocument/2006/relationships/image" Target="../media/image35.png"/><Relationship Id="rId4" Type="http://schemas.openxmlformats.org/officeDocument/2006/relationships/image" Target="../media/image93.png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5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94.png"/><Relationship Id="rId5" Type="http://schemas.openxmlformats.org/officeDocument/2006/relationships/image" Target="../media/image91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18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73.png"/><Relationship Id="rId5" Type="http://schemas.openxmlformats.org/officeDocument/2006/relationships/image" Target="../media/image97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73.png"/><Relationship Id="rId5" Type="http://schemas.openxmlformats.org/officeDocument/2006/relationships/image" Target="../media/image98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73.png"/><Relationship Id="rId5" Type="http://schemas.openxmlformats.org/officeDocument/2006/relationships/image" Target="../media/image99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1.png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73.png"/><Relationship Id="rId5" Type="http://schemas.openxmlformats.org/officeDocument/2006/relationships/image" Target="../media/image100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5" Type="http://schemas.openxmlformats.org/officeDocument/2006/relationships/image" Target="../media/image102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5.mp4"/><Relationship Id="rId7" Type="http://schemas.openxmlformats.org/officeDocument/2006/relationships/image" Target="../media/image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svg"/><Relationship Id="rId4" Type="http://schemas.openxmlformats.org/officeDocument/2006/relationships/video" Target="../media/media5.mp4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21C94-873A-0A90-D519-305B6A2858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738" y="1122363"/>
            <a:ext cx="10946524" cy="2387600"/>
          </a:xfrm>
        </p:spPr>
        <p:txBody>
          <a:bodyPr>
            <a:normAutofit/>
          </a:bodyPr>
          <a:lstStyle/>
          <a:p>
            <a:r>
              <a:rPr lang="en-US" sz="4000" dirty="0"/>
              <a:t>Optimizing Path Termination for Radiance Caching Through Explicit Variance Trading</a:t>
            </a:r>
            <a:endParaRPr lang="en-DE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7C675C-A22B-5CDC-34C8-A53D5042F1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u="sng" dirty="0"/>
              <a:t>Lukas </a:t>
            </a:r>
            <a:r>
              <a:rPr lang="en-US" u="sng" dirty="0" err="1"/>
              <a:t>Kandlbinder</a:t>
            </a:r>
            <a:r>
              <a:rPr lang="en-US" dirty="0"/>
              <a:t>, </a:t>
            </a:r>
            <a:r>
              <a:rPr lang="en-US" u="sng" dirty="0"/>
              <a:t>Addis Dittebrandt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Alexander </a:t>
            </a:r>
            <a:r>
              <a:rPr lang="en-US" dirty="0" err="1"/>
              <a:t>Schipek</a:t>
            </a:r>
            <a:r>
              <a:rPr lang="en-US" dirty="0"/>
              <a:t>, Carsten </a:t>
            </a:r>
            <a:r>
              <a:rPr lang="en-US" dirty="0" err="1"/>
              <a:t>Dachsbacher</a:t>
            </a:r>
            <a:endParaRPr lang="en-US" dirty="0"/>
          </a:p>
          <a:p>
            <a:endParaRPr lang="en-US" dirty="0"/>
          </a:p>
          <a:p>
            <a:r>
              <a:rPr lang="en-US" dirty="0"/>
              <a:t>HPG’24</a:t>
            </a:r>
            <a:endParaRPr lang="en-DE" dirty="0"/>
          </a:p>
        </p:txBody>
      </p:sp>
      <p:pic>
        <p:nvPicPr>
          <p:cNvPr id="4" name="Grafik 17">
            <a:extLst>
              <a:ext uri="{FF2B5EF4-FFF2-40B4-BE49-F238E27FC236}">
                <a16:creationId xmlns:a16="http://schemas.microsoft.com/office/drawing/2014/main" id="{63CEAD1F-706F-A801-78AB-1C009B6FB9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1" y="479852"/>
            <a:ext cx="2177903" cy="100289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4BAFE0A-469D-D387-694C-A24EFC8A1E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31682" y="476746"/>
            <a:ext cx="2432317" cy="100910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468200-7FB3-376B-FB9E-863593A74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A2FC-56DA-4BFF-A019-CA78EC289D17}" type="slidenum">
              <a:rPr lang="en-DE" smtClean="0"/>
              <a:t>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414537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D22B6-3B6A-7C1B-EAC0-A66EB9047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Approach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270CE-6BFF-BA3B-C8EC-7C1DFA122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51A2FC-56DA-4BFF-A019-CA78EC289D17}" type="slidenum">
              <a:rPr lang="en-DE" smtClean="0"/>
              <a:t>10</a:t>
            </a:fld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7543E7DC-BFD0-1EE4-E0C5-C33A36EE738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0600" y="1819979"/>
                <a:ext cx="10515600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Global target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>
                          <a:latin typeface="Cambria Math" panose="02040503050406030204" pitchFamily="18" charset="0"/>
                        </a:rPr>
                        <m:t>V</m:t>
                      </m:r>
                      <m:d>
                        <m:dPr>
                          <m:begChr m:val="["/>
                          <m:endChr m:val="]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</m:oMath>
                  </m:oMathPara>
                </a14:m>
                <a:endParaRPr lang="en-US"/>
              </a:p>
              <a:p>
                <a:endParaRPr lang="en-US"/>
              </a:p>
              <a:p>
                <a:r>
                  <a:rPr lang="en-US"/>
                  <a:t>But:</a:t>
                </a:r>
              </a:p>
              <a:p>
                <a:endParaRPr lang="en-US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7543E7DC-BFD0-1EE4-E0C5-C33A36EE73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819979"/>
                <a:ext cx="10515600" cy="4351338"/>
              </a:xfrm>
              <a:prstGeom prst="rect">
                <a:avLst/>
              </a:prstGeom>
              <a:blipFill>
                <a:blip r:embed="rId3"/>
                <a:stretch>
                  <a:fillRect l="-1043" t="-252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DE11621D-947C-730E-8AE1-AE9B40CE4D71}"/>
              </a:ext>
            </a:extLst>
          </p:cNvPr>
          <p:cNvSpPr/>
          <p:nvPr/>
        </p:nvSpPr>
        <p:spPr>
          <a:xfrm>
            <a:off x="5701192" y="2194558"/>
            <a:ext cx="2500274" cy="492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0C39A34-D036-A3A0-9025-0C59B24A6B70}"/>
              </a:ext>
            </a:extLst>
          </p:cNvPr>
          <p:cNvSpPr/>
          <p:nvPr/>
        </p:nvSpPr>
        <p:spPr>
          <a:xfrm>
            <a:off x="7407254" y="2194560"/>
            <a:ext cx="794212" cy="49236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274B4AD-9C47-697F-FC5B-B3175FC9850D}"/>
              </a:ext>
            </a:extLst>
          </p:cNvPr>
          <p:cNvSpPr/>
          <p:nvPr/>
        </p:nvSpPr>
        <p:spPr>
          <a:xfrm>
            <a:off x="5425031" y="2194559"/>
            <a:ext cx="276161" cy="49236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FCAFD40-8055-36FB-43A5-B270EF62F06C}"/>
              </a:ext>
            </a:extLst>
          </p:cNvPr>
          <p:cNvSpPr/>
          <p:nvPr/>
        </p:nvSpPr>
        <p:spPr>
          <a:xfrm>
            <a:off x="6202878" y="2194559"/>
            <a:ext cx="823692" cy="49236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9D4DB3C-4DBD-6593-36D5-6C847A2A4B96}"/>
              </a:ext>
            </a:extLst>
          </p:cNvPr>
          <p:cNvSpPr/>
          <p:nvPr/>
        </p:nvSpPr>
        <p:spPr>
          <a:xfrm>
            <a:off x="4243449" y="2194559"/>
            <a:ext cx="800898" cy="49236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C9E0EDF4-2CD7-066D-FB71-36151566A8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31771" y="3205532"/>
                <a:ext cx="4778829" cy="62728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begChr m:val="["/>
                          <m:endChr m:val="]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≠</m:t>
                      </m:r>
                      <m:r>
                        <a:rPr lang="de-DE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de-DE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⋅ </m:t>
                          </m:r>
                        </m:e>
                      </m:d>
                    </m:oMath>
                  </m:oMathPara>
                </a14:m>
                <a:endParaRPr lang="en-GB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/>
              </a:p>
            </p:txBody>
          </p:sp>
        </mc:Choice>
        <mc:Fallback xmlns="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C9E0EDF4-2CD7-066D-FB71-36151566A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1771" y="3205532"/>
                <a:ext cx="4778829" cy="627289"/>
              </a:xfrm>
              <a:prstGeom prst="rect">
                <a:avLst/>
              </a:prstGeom>
              <a:blipFill>
                <a:blip r:embed="rId4"/>
                <a:stretch>
                  <a:fillRect l="-63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06D23A2D-4144-8E26-4B0A-C19D10222A8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31771" y="3205532"/>
                <a:ext cx="4778829" cy="62728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begChr m:val="["/>
                          <m:endChr m:val="]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𝐸</m:t>
                      </m:r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de-DE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≠</m:t>
                      </m:r>
                      <m:r>
                        <a:rPr lang="de-DE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de-DE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⋅ </m:t>
                          </m:r>
                        </m:e>
                      </m:d>
                    </m:oMath>
                  </m:oMathPara>
                </a14:m>
                <a:endParaRPr lang="en-GB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/>
              </a:p>
            </p:txBody>
          </p:sp>
        </mc:Choice>
        <mc:Fallback xmlns=""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06D23A2D-4144-8E26-4B0A-C19D10222A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1771" y="3205532"/>
                <a:ext cx="4778829" cy="627289"/>
              </a:xfrm>
              <a:prstGeom prst="rect">
                <a:avLst/>
              </a:prstGeom>
              <a:blipFill>
                <a:blip r:embed="rId5"/>
                <a:stretch>
                  <a:fillRect l="-63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6F6FC2E5-BB34-30BA-2799-FCC464BF0408}"/>
              </a:ext>
            </a:extLst>
          </p:cNvPr>
          <p:cNvSpPr/>
          <p:nvPr/>
        </p:nvSpPr>
        <p:spPr>
          <a:xfrm>
            <a:off x="838201" y="3205532"/>
            <a:ext cx="1153886" cy="492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8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20" grpId="0" animBg="1"/>
      <p:bldP spid="21" grpId="0"/>
      <p:bldP spid="21" grpId="1"/>
      <p:bldP spid="22" grpId="0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C6BA3-26D9-8FAA-C7D7-34D596EE2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Terminology</a:t>
            </a:r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1E03AE-9C4B-1F32-467F-58939B632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A2FC-56DA-4BFF-A019-CA78EC289D17}" type="slidenum">
              <a:rPr lang="en-DE" smtClean="0"/>
              <a:t>11</a:t>
            </a:fld>
            <a:endParaRPr lang="en-DE"/>
          </a:p>
        </p:txBody>
      </p:sp>
      <p:pic>
        <p:nvPicPr>
          <p:cNvPr id="7" name="Graphic 6" descr="Video camera with solid fill">
            <a:extLst>
              <a:ext uri="{FF2B5EF4-FFF2-40B4-BE49-F238E27FC236}">
                <a16:creationId xmlns:a16="http://schemas.microsoft.com/office/drawing/2014/main" id="{E776BE93-E5A6-7EF1-BF01-805C960CC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13591" y="3216249"/>
            <a:ext cx="1326918" cy="132691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AFC0648-3F16-0BA5-81C2-AB38ACC0FA88}"/>
              </a:ext>
            </a:extLst>
          </p:cNvPr>
          <p:cNvCxnSpPr>
            <a:cxnSpLocks/>
          </p:cNvCxnSpPr>
          <p:nvPr/>
        </p:nvCxnSpPr>
        <p:spPr>
          <a:xfrm>
            <a:off x="3900940" y="4024101"/>
            <a:ext cx="1326918" cy="7959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C45AE48-4EA8-773A-BE0A-1363661C444E}"/>
              </a:ext>
            </a:extLst>
          </p:cNvPr>
          <p:cNvCxnSpPr>
            <a:cxnSpLocks/>
          </p:cNvCxnSpPr>
          <p:nvPr/>
        </p:nvCxnSpPr>
        <p:spPr>
          <a:xfrm flipV="1">
            <a:off x="5227858" y="3735317"/>
            <a:ext cx="779302" cy="10847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C5B9142-A1E8-21CB-674E-7FF62BC9E9D0}"/>
              </a:ext>
            </a:extLst>
          </p:cNvPr>
          <p:cNvCxnSpPr>
            <a:cxnSpLocks/>
          </p:cNvCxnSpPr>
          <p:nvPr/>
        </p:nvCxnSpPr>
        <p:spPr>
          <a:xfrm>
            <a:off x="6007160" y="3816523"/>
            <a:ext cx="989923" cy="10034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295093E-4E56-6E6B-BA34-1BB72928FAA8}"/>
              </a:ext>
            </a:extLst>
          </p:cNvPr>
          <p:cNvCxnSpPr>
            <a:cxnSpLocks/>
          </p:cNvCxnSpPr>
          <p:nvPr/>
        </p:nvCxnSpPr>
        <p:spPr>
          <a:xfrm flipV="1">
            <a:off x="6997083" y="3696937"/>
            <a:ext cx="1358510" cy="11230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557546D4-0AD9-83BC-19E3-F105CCE42266}"/>
              </a:ext>
            </a:extLst>
          </p:cNvPr>
          <p:cNvSpPr/>
          <p:nvPr/>
        </p:nvSpPr>
        <p:spPr>
          <a:xfrm>
            <a:off x="8406317" y="3107896"/>
            <a:ext cx="743407" cy="743409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864BF2-EF5E-FEE7-144B-9D54061EBD96}"/>
              </a:ext>
            </a:extLst>
          </p:cNvPr>
          <p:cNvSpPr/>
          <p:nvPr/>
        </p:nvSpPr>
        <p:spPr>
          <a:xfrm>
            <a:off x="5675183" y="3517812"/>
            <a:ext cx="635994" cy="5974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FF0000"/>
              </a:solidFill>
            </a:endParaRP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9B9625A0-9998-F01D-0611-261D3EB59009}"/>
              </a:ext>
            </a:extLst>
          </p:cNvPr>
          <p:cNvSpPr/>
          <p:nvPr/>
        </p:nvSpPr>
        <p:spPr>
          <a:xfrm rot="16200000">
            <a:off x="4967533" y="3734579"/>
            <a:ext cx="345695" cy="2465636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C87661E-313A-73D8-58E4-2F6917FF5C55}"/>
                  </a:ext>
                </a:extLst>
              </p:cNvPr>
              <p:cNvSpPr txBox="1"/>
              <p:nvPr/>
            </p:nvSpPr>
            <p:spPr>
              <a:xfrm>
                <a:off x="4669778" y="5071402"/>
                <a:ext cx="8578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</m:oMath>
                  </m:oMathPara>
                </a14:m>
                <a:endParaRPr lang="en-DE" sz="24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C87661E-313A-73D8-58E4-2F6917FF5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9778" y="5071402"/>
                <a:ext cx="857851" cy="461665"/>
              </a:xfrm>
              <a:prstGeom prst="rect">
                <a:avLst/>
              </a:prstGeom>
              <a:blipFill>
                <a:blip r:embed="rId5"/>
                <a:stretch>
                  <a:fillRect r="-15603" b="-789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Left Brace 15">
            <a:extLst>
              <a:ext uri="{FF2B5EF4-FFF2-40B4-BE49-F238E27FC236}">
                <a16:creationId xmlns:a16="http://schemas.microsoft.com/office/drawing/2014/main" id="{829F2C93-141A-64ED-3260-38364D41AB74}"/>
              </a:ext>
            </a:extLst>
          </p:cNvPr>
          <p:cNvSpPr/>
          <p:nvPr/>
        </p:nvSpPr>
        <p:spPr>
          <a:xfrm rot="5400000">
            <a:off x="4764595" y="2255349"/>
            <a:ext cx="377638" cy="207953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5673597B-A1B9-392B-4C16-BFE462DB18F0}"/>
              </a:ext>
            </a:extLst>
          </p:cNvPr>
          <p:cNvSpPr/>
          <p:nvPr/>
        </p:nvSpPr>
        <p:spPr>
          <a:xfrm rot="5400000">
            <a:off x="6995742" y="2251873"/>
            <a:ext cx="370685" cy="207953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F1C2AC8-3CFA-0223-7B9A-DC022561AAAA}"/>
                  </a:ext>
                </a:extLst>
              </p:cNvPr>
              <p:cNvSpPr txBox="1"/>
              <p:nvPr/>
            </p:nvSpPr>
            <p:spPr>
              <a:xfrm>
                <a:off x="3932810" y="2696606"/>
                <a:ext cx="2010333" cy="4959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prefix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j</m:t>
                          </m:r>
                        </m:sub>
                      </m:sSub>
                    </m:oMath>
                  </m:oMathPara>
                </a14:m>
                <a:endParaRPr lang="en-DE" sz="240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F1C2AC8-3CFA-0223-7B9A-DC022561A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2810" y="2696606"/>
                <a:ext cx="2010333" cy="495904"/>
              </a:xfrm>
              <a:prstGeom prst="rect">
                <a:avLst/>
              </a:prstGeom>
              <a:blipFill>
                <a:blip r:embed="rId6"/>
                <a:stretch>
                  <a:fillRect b="-1097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CCC27AB-12C2-BFB6-799F-E3E744C74EBF}"/>
                  </a:ext>
                </a:extLst>
              </p:cNvPr>
              <p:cNvSpPr txBox="1"/>
              <p:nvPr/>
            </p:nvSpPr>
            <p:spPr>
              <a:xfrm>
                <a:off x="6141318" y="2709062"/>
                <a:ext cx="1922604" cy="4959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suffix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j</m:t>
                          </m:r>
                        </m:sub>
                      </m:sSub>
                    </m:oMath>
                  </m:oMathPara>
                </a14:m>
                <a:endParaRPr lang="en-DE" sz="240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CCC27AB-12C2-BFB6-799F-E3E744C74E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1318" y="2709062"/>
                <a:ext cx="1922604" cy="495904"/>
              </a:xfrm>
              <a:prstGeom prst="rect">
                <a:avLst/>
              </a:prstGeom>
              <a:blipFill>
                <a:blip r:embed="rId7"/>
                <a:stretch>
                  <a:fillRect b="-1097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Left Brace 19">
            <a:extLst>
              <a:ext uri="{FF2B5EF4-FFF2-40B4-BE49-F238E27FC236}">
                <a16:creationId xmlns:a16="http://schemas.microsoft.com/office/drawing/2014/main" id="{E99F524E-8C43-45DF-3953-B8D84DDC1FC9}"/>
              </a:ext>
            </a:extLst>
          </p:cNvPr>
          <p:cNvSpPr/>
          <p:nvPr/>
        </p:nvSpPr>
        <p:spPr>
          <a:xfrm rot="5400000">
            <a:off x="5888012" y="522073"/>
            <a:ext cx="377638" cy="428804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E7B45E5-A242-2831-1573-AA9A848DA323}"/>
                  </a:ext>
                </a:extLst>
              </p:cNvPr>
              <p:cNvSpPr txBox="1"/>
              <p:nvPr/>
            </p:nvSpPr>
            <p:spPr>
              <a:xfrm>
                <a:off x="5584045" y="4011199"/>
                <a:ext cx="970731" cy="4914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DE" sz="240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E7B45E5-A242-2831-1573-AA9A848DA3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4045" y="4011199"/>
                <a:ext cx="970731" cy="491417"/>
              </a:xfrm>
              <a:prstGeom prst="rect">
                <a:avLst/>
              </a:prstGeom>
              <a:blipFill>
                <a:blip r:embed="rId8"/>
                <a:stretch>
                  <a:fillRect b="-987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57CCF2D-4569-E2D1-8A2A-6B0E478AAA7F}"/>
                  </a:ext>
                </a:extLst>
              </p:cNvPr>
              <p:cNvSpPr txBox="1"/>
              <p:nvPr/>
            </p:nvSpPr>
            <p:spPr>
              <a:xfrm>
                <a:off x="5654685" y="1974426"/>
                <a:ext cx="8578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DE" sz="240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57CCF2D-4569-E2D1-8A2A-6B0E478AAA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4685" y="1974426"/>
                <a:ext cx="857851" cy="461665"/>
              </a:xfrm>
              <a:prstGeom prst="rect">
                <a:avLst/>
              </a:prstGeom>
              <a:blipFill>
                <a:blip r:embed="rId9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076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tial Circle 14">
            <a:extLst>
              <a:ext uri="{FF2B5EF4-FFF2-40B4-BE49-F238E27FC236}">
                <a16:creationId xmlns:a16="http://schemas.microsoft.com/office/drawing/2014/main" id="{9BDC75D6-4867-AFED-2825-F1C1B1BD40CA}"/>
              </a:ext>
            </a:extLst>
          </p:cNvPr>
          <p:cNvSpPr/>
          <p:nvPr/>
        </p:nvSpPr>
        <p:spPr>
          <a:xfrm>
            <a:off x="3269848" y="5102346"/>
            <a:ext cx="1284790" cy="1284790"/>
          </a:xfrm>
          <a:prstGeom prst="pie">
            <a:avLst>
              <a:gd name="adj1" fmla="val 10820451"/>
              <a:gd name="adj2" fmla="val 2157838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3E45E3-A54D-2306-3783-A541B1226BE2}"/>
                  </a:ext>
                </a:extLst>
              </p:cNvPr>
              <p:cNvSpPr txBox="1"/>
              <p:nvPr/>
            </p:nvSpPr>
            <p:spPr>
              <a:xfrm>
                <a:off x="3750191" y="5106885"/>
                <a:ext cx="3844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3E45E3-A54D-2306-3783-A541B1226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191" y="5106885"/>
                <a:ext cx="384464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73E860F-302E-6979-928C-8FC81CB41267}"/>
              </a:ext>
            </a:extLst>
          </p:cNvPr>
          <p:cNvCxnSpPr>
            <a:cxnSpLocks/>
          </p:cNvCxnSpPr>
          <p:nvPr/>
        </p:nvCxnSpPr>
        <p:spPr>
          <a:xfrm>
            <a:off x="6212888" y="3614618"/>
            <a:ext cx="2738142" cy="11131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Partial Circle 3">
            <a:extLst>
              <a:ext uri="{FF2B5EF4-FFF2-40B4-BE49-F238E27FC236}">
                <a16:creationId xmlns:a16="http://schemas.microsoft.com/office/drawing/2014/main" id="{4F8A4CAF-4894-F421-941E-B273CD1F8345}"/>
              </a:ext>
            </a:extLst>
          </p:cNvPr>
          <p:cNvSpPr/>
          <p:nvPr/>
        </p:nvSpPr>
        <p:spPr>
          <a:xfrm rot="10800000">
            <a:off x="5581017" y="2960569"/>
            <a:ext cx="1284790" cy="1284790"/>
          </a:xfrm>
          <a:prstGeom prst="pie">
            <a:avLst>
              <a:gd name="adj1" fmla="val 10820451"/>
              <a:gd name="adj2" fmla="val 2157838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3F2AE99-48CD-31A0-A2BC-66D9A0812C88}"/>
              </a:ext>
            </a:extLst>
          </p:cNvPr>
          <p:cNvCxnSpPr>
            <a:cxnSpLocks/>
          </p:cNvCxnSpPr>
          <p:nvPr/>
        </p:nvCxnSpPr>
        <p:spPr>
          <a:xfrm flipV="1">
            <a:off x="3938105" y="3603760"/>
            <a:ext cx="2285307" cy="21409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F213495-F91A-5211-6DCF-747179D87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Reformulating Variance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5C25A2-8C3F-8C6B-3591-C12528F354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56672" y="1825625"/>
                <a:ext cx="10515600" cy="4351338"/>
              </a:xfrm>
            </p:spPr>
            <p:txBody>
              <a:bodyPr vert="horz" lIns="91440" tIns="45720" rIns="91440" bIns="45720" rtlCol="0" anchor="t">
                <a:normAutofit/>
              </a:bodyPr>
              <a:lstStyle/>
              <a:p>
                <a:pPr marL="0" indent="0">
                  <a:buNone/>
                </a:pPr>
                <a:endParaRPr lang="en-GB" b="0" i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400">
                          <a:latin typeface="Cambria Math" panose="02040503050406030204" pitchFamily="18" charset="0"/>
                        </a:rPr>
                        <m:t>V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GB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limLoc m:val="subSup"/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GB" sz="24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240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prefix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GB" sz="2400" b="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j</m:t>
                                  </m:r>
                                </m:sub>
                                <m:sup>
                                  <m:r>
                                    <a:rPr lang="en-GB" sz="2400" b="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m:rPr>
                                  <m:sty m:val="p"/>
                                </m:rPr>
                                <a:rPr lang="en-GB" sz="24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VE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[</m:t>
                              </m:r>
                              <m:sSub>
                                <m:sSub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24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suffix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]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DE" sz="240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5C25A2-8C3F-8C6B-3591-C12528F354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6672" y="1825625"/>
                <a:ext cx="10515600" cy="4351338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raphic 5" descr="Video camera with solid fill">
            <a:extLst>
              <a:ext uri="{FF2B5EF4-FFF2-40B4-BE49-F238E27FC236}">
                <a16:creationId xmlns:a16="http://schemas.microsoft.com/office/drawing/2014/main" id="{F0A8FAE0-D9AB-8861-4FE0-88E39DEF15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5975" y="4120642"/>
            <a:ext cx="914400" cy="9144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053131F-AF9F-3295-6FEC-D2EC6270D211}"/>
              </a:ext>
            </a:extLst>
          </p:cNvPr>
          <p:cNvCxnSpPr>
            <a:cxnSpLocks/>
          </p:cNvCxnSpPr>
          <p:nvPr/>
        </p:nvCxnSpPr>
        <p:spPr>
          <a:xfrm>
            <a:off x="2002420" y="5744740"/>
            <a:ext cx="510443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BDC0F31-C7D1-9CF7-556F-167CC27AC957}"/>
              </a:ext>
            </a:extLst>
          </p:cNvPr>
          <p:cNvCxnSpPr>
            <a:cxnSpLocks/>
          </p:cNvCxnSpPr>
          <p:nvPr/>
        </p:nvCxnSpPr>
        <p:spPr>
          <a:xfrm>
            <a:off x="4735975" y="3605353"/>
            <a:ext cx="510443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8BA7F8B-E255-8584-7C01-C8B88147B507}"/>
              </a:ext>
            </a:extLst>
          </p:cNvPr>
          <p:cNvCxnSpPr/>
          <p:nvPr/>
        </p:nvCxnSpPr>
        <p:spPr>
          <a:xfrm>
            <a:off x="1840375" y="4768770"/>
            <a:ext cx="2118167" cy="975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8B0056B-54CE-E140-DB18-A7D1508907D5}"/>
                  </a:ext>
                </a:extLst>
              </p:cNvPr>
              <p:cNvSpPr txBox="1"/>
              <p:nvPr/>
            </p:nvSpPr>
            <p:spPr>
              <a:xfrm>
                <a:off x="1714500" y="4788015"/>
                <a:ext cx="4596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8B0056B-54CE-E140-DB18-A7D1508907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00" y="4788015"/>
                <a:ext cx="45967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5DDF491-9CF6-EEBE-400D-D6F78609A8BF}"/>
                  </a:ext>
                </a:extLst>
              </p:cNvPr>
              <p:cNvSpPr txBox="1"/>
              <p:nvPr/>
            </p:nvSpPr>
            <p:spPr>
              <a:xfrm>
                <a:off x="3728703" y="5652257"/>
                <a:ext cx="4596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5DDF491-9CF6-EEBE-400D-D6F78609A8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8703" y="5652257"/>
                <a:ext cx="45967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C573327-FD41-FDAE-B32E-8E17304CD0C7}"/>
                  </a:ext>
                </a:extLst>
              </p:cNvPr>
              <p:cNvSpPr txBox="1"/>
              <p:nvPr/>
            </p:nvSpPr>
            <p:spPr>
              <a:xfrm>
                <a:off x="6012543" y="3823415"/>
                <a:ext cx="3844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C573327-FD41-FDAE-B32E-8E17304CD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543" y="3823415"/>
                <a:ext cx="38446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E8D2BD4-1C16-E400-A61F-CDF629163E02}"/>
                  </a:ext>
                </a:extLst>
              </p:cNvPr>
              <p:cNvSpPr txBox="1"/>
              <p:nvPr/>
            </p:nvSpPr>
            <p:spPr>
              <a:xfrm>
                <a:off x="6000121" y="3276520"/>
                <a:ext cx="4596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E8D2BD4-1C16-E400-A61F-CDF629163E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121" y="3276520"/>
                <a:ext cx="45967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95CA415-0B37-EA47-6DBC-F2E5E6ABFED0}"/>
                  </a:ext>
                </a:extLst>
              </p:cNvPr>
              <p:cNvSpPr txBox="1"/>
              <p:nvPr/>
            </p:nvSpPr>
            <p:spPr>
              <a:xfrm>
                <a:off x="8951030" y="4665710"/>
                <a:ext cx="4042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95CA415-0B37-EA47-6DBC-F2E5E6ABF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1030" y="4665710"/>
                <a:ext cx="404277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F5A712-E9A9-9E34-83B0-FABE10AC3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51A2FC-56DA-4BFF-A019-CA78EC289D17}" type="slidenum">
              <a:rPr lang="en-DE" smtClean="0"/>
              <a:t>12</a:t>
            </a:fld>
            <a:endParaRPr lang="en-D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F0F0B0-8721-A037-7A59-6C1C81507998}"/>
              </a:ext>
            </a:extLst>
          </p:cNvPr>
          <p:cNvSpPr txBox="1"/>
          <p:nvPr/>
        </p:nvSpPr>
        <p:spPr>
          <a:xfrm>
            <a:off x="8282182" y="5218589"/>
            <a:ext cx="3470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Full Derivation: Paper Section 4.1</a:t>
            </a:r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F953931-B96A-B45C-AA28-A041A22A5B0A}"/>
                  </a:ext>
                </a:extLst>
              </p:cNvPr>
              <p:cNvSpPr txBox="1"/>
              <p:nvPr/>
            </p:nvSpPr>
            <p:spPr>
              <a:xfrm>
                <a:off x="9928145" y="5492949"/>
                <a:ext cx="18243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V</m:t>
                      </m:r>
                      <m:d>
                        <m:dPr>
                          <m:begChr m:val="["/>
                          <m:endChr m:val="]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𝑎𝑋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F953931-B96A-B45C-AA28-A041A22A5B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8145" y="5492949"/>
                <a:ext cx="1824346" cy="369332"/>
              </a:xfrm>
              <a:prstGeom prst="rect">
                <a:avLst/>
              </a:prstGeom>
              <a:blipFill>
                <a:blip r:embed="rId12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Group 52">
            <a:extLst>
              <a:ext uri="{FF2B5EF4-FFF2-40B4-BE49-F238E27FC236}">
                <a16:creationId xmlns:a16="http://schemas.microsoft.com/office/drawing/2014/main" id="{E714C086-8C03-8EB8-26AD-61F3C404277D}"/>
              </a:ext>
            </a:extLst>
          </p:cNvPr>
          <p:cNvGrpSpPr/>
          <p:nvPr/>
        </p:nvGrpSpPr>
        <p:grpSpPr>
          <a:xfrm>
            <a:off x="8876088" y="40010"/>
            <a:ext cx="3171692" cy="2106080"/>
            <a:chOff x="8705984" y="235350"/>
            <a:chExt cx="3171692" cy="2106080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A5C1A16-A916-E6DD-C9FD-700269CDDE23}"/>
                </a:ext>
              </a:extLst>
            </p:cNvPr>
            <p:cNvSpPr/>
            <p:nvPr/>
          </p:nvSpPr>
          <p:spPr>
            <a:xfrm>
              <a:off x="8705984" y="317158"/>
              <a:ext cx="3171692" cy="202427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B93E40D-92A4-E18F-52FA-6A88434E098B}"/>
                </a:ext>
              </a:extLst>
            </p:cNvPr>
            <p:cNvGrpSpPr/>
            <p:nvPr/>
          </p:nvGrpSpPr>
          <p:grpSpPr>
            <a:xfrm>
              <a:off x="8775965" y="235350"/>
              <a:ext cx="3032294" cy="2106080"/>
              <a:chOff x="6799277" y="2360029"/>
              <a:chExt cx="3032294" cy="2106080"/>
            </a:xfrm>
          </p:grpSpPr>
          <p:pic>
            <p:nvPicPr>
              <p:cNvPr id="56" name="Graphic 55" descr="Video camera with solid fill">
                <a:extLst>
                  <a:ext uri="{FF2B5EF4-FFF2-40B4-BE49-F238E27FC236}">
                    <a16:creationId xmlns:a16="http://schemas.microsoft.com/office/drawing/2014/main" id="{3537EB5A-ECCE-D5B4-1755-7C8002971E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799277" y="3147779"/>
                <a:ext cx="621506" cy="621506"/>
              </a:xfrm>
              <a:prstGeom prst="rect">
                <a:avLst/>
              </a:prstGeom>
            </p:spPr>
          </p:pic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2A205EFC-39FD-2B42-AE2A-27C4B8C488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15775" y="3549561"/>
                <a:ext cx="581891" cy="34903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5283D3D9-CC27-2E1D-71A1-0777AC3CBBD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97666" y="3422921"/>
                <a:ext cx="341746" cy="47567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CF07C23A-4499-2C28-EC14-CB3AE5C70E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39412" y="3458532"/>
                <a:ext cx="434109" cy="4400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FF1E12F4-8077-66E6-82E3-8962DC5B9AE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73521" y="3406090"/>
                <a:ext cx="595745" cy="49250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9A49B20F-BAD7-5F1D-0483-66B92A9790F7}"/>
                  </a:ext>
                </a:extLst>
              </p:cNvPr>
              <p:cNvSpPr/>
              <p:nvPr/>
            </p:nvSpPr>
            <p:spPr>
              <a:xfrm>
                <a:off x="9391509" y="3147779"/>
                <a:ext cx="440062" cy="440062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DAD2436-39DF-9054-FF72-1CC2C98CC051}"/>
                  </a:ext>
                </a:extLst>
              </p:cNvPr>
              <p:cNvSpPr/>
              <p:nvPr/>
            </p:nvSpPr>
            <p:spPr>
              <a:xfrm>
                <a:off x="8152874" y="3357828"/>
                <a:ext cx="347054" cy="32600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>
                  <a:solidFill>
                    <a:srgbClr val="FF0000"/>
                  </a:solidFill>
                </a:endParaRPr>
              </a:p>
            </p:txBody>
          </p:sp>
          <p:sp>
            <p:nvSpPr>
              <p:cNvPr id="63" name="Left Brace 62">
                <a:extLst>
                  <a:ext uri="{FF2B5EF4-FFF2-40B4-BE49-F238E27FC236}">
                    <a16:creationId xmlns:a16="http://schemas.microsoft.com/office/drawing/2014/main" id="{C8060A6C-2109-0D40-CE2E-CD7BB9931174}"/>
                  </a:ext>
                </a:extLst>
              </p:cNvPr>
              <p:cNvSpPr/>
              <p:nvPr/>
            </p:nvSpPr>
            <p:spPr>
              <a:xfrm rot="16200000">
                <a:off x="7883505" y="3534470"/>
                <a:ext cx="151597" cy="1081251"/>
              </a:xfrm>
              <a:prstGeom prst="leftBrac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>
                  <a:solidFill>
                    <a:srgbClr val="FF000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4AB2A28D-C92C-A4C6-3FBF-A9B4BD3147CF}"/>
                      </a:ext>
                    </a:extLst>
                  </p:cNvPr>
                  <p:cNvSpPr txBox="1"/>
                  <p:nvPr/>
                </p:nvSpPr>
                <p:spPr>
                  <a:xfrm>
                    <a:off x="7747982" y="4096777"/>
                    <a:ext cx="37619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</m:oMath>
                      </m:oMathPara>
                    </a14:m>
                    <a:endParaRPr lang="en-DE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4AB2A28D-C92C-A4C6-3FBF-A9B4BD3147C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47982" y="4096777"/>
                    <a:ext cx="376192" cy="369332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r="-25806" b="-6557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5" name="Left Brace 64">
                <a:extLst>
                  <a:ext uri="{FF2B5EF4-FFF2-40B4-BE49-F238E27FC236}">
                    <a16:creationId xmlns:a16="http://schemas.microsoft.com/office/drawing/2014/main" id="{7642CA7B-D76E-6502-B80B-5924C054AD7B}"/>
                  </a:ext>
                </a:extLst>
              </p:cNvPr>
              <p:cNvSpPr/>
              <p:nvPr/>
            </p:nvSpPr>
            <p:spPr>
              <a:xfrm rot="5400000">
                <a:off x="7794512" y="2773913"/>
                <a:ext cx="165605" cy="911933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66" name="Left Brace 65">
                <a:extLst>
                  <a:ext uri="{FF2B5EF4-FFF2-40B4-BE49-F238E27FC236}">
                    <a16:creationId xmlns:a16="http://schemas.microsoft.com/office/drawing/2014/main" id="{517F9CD3-1A3C-23A9-AEDD-8A5758D9C4C5}"/>
                  </a:ext>
                </a:extLst>
              </p:cNvPr>
              <p:cNvSpPr/>
              <p:nvPr/>
            </p:nvSpPr>
            <p:spPr>
              <a:xfrm rot="5400000">
                <a:off x="8772933" y="2772389"/>
                <a:ext cx="162556" cy="911933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FBDA581C-D1AC-E658-F320-8FE9389CC5B4}"/>
                      </a:ext>
                    </a:extLst>
                  </p:cNvPr>
                  <p:cNvSpPr txBox="1"/>
                  <p:nvPr/>
                </p:nvSpPr>
                <p:spPr>
                  <a:xfrm>
                    <a:off x="7429751" y="2777994"/>
                    <a:ext cx="881588" cy="39504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prefix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j</m:t>
                              </m:r>
                            </m:sub>
                          </m:sSub>
                        </m:oMath>
                      </m:oMathPara>
                    </a14:m>
                    <a:endParaRPr lang="en-DE"/>
                  </a:p>
                </p:txBody>
              </p:sp>
            </mc:Choice>
            <mc:Fallback xmlns=""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FBDA581C-D1AC-E658-F320-8FE9389CC5B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29751" y="2777994"/>
                    <a:ext cx="881588" cy="395045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b="-9231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7353929C-E723-A792-2570-875F70CF24AB}"/>
                      </a:ext>
                    </a:extLst>
                  </p:cNvPr>
                  <p:cNvSpPr txBox="1"/>
                  <p:nvPr/>
                </p:nvSpPr>
                <p:spPr>
                  <a:xfrm>
                    <a:off x="8398244" y="2783456"/>
                    <a:ext cx="843116" cy="39504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suffix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j</m:t>
                              </m:r>
                            </m:sub>
                          </m:sSub>
                        </m:oMath>
                      </m:oMathPara>
                    </a14:m>
                    <a:endParaRPr lang="en-DE"/>
                  </a:p>
                </p:txBody>
              </p:sp>
            </mc:Choice>
            <mc:Fallback xmlns="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7353929C-E723-A792-2570-875F70CF24A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98244" y="2783456"/>
                    <a:ext cx="843116" cy="395045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b="-9231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9" name="Left Brace 68">
                <a:extLst>
                  <a:ext uri="{FF2B5EF4-FFF2-40B4-BE49-F238E27FC236}">
                    <a16:creationId xmlns:a16="http://schemas.microsoft.com/office/drawing/2014/main" id="{37502997-23E7-4DB2-CC18-52DE6E597789}"/>
                  </a:ext>
                </a:extLst>
              </p:cNvPr>
              <p:cNvSpPr/>
              <p:nvPr/>
            </p:nvSpPr>
            <p:spPr>
              <a:xfrm rot="5400000">
                <a:off x="8287162" y="1845803"/>
                <a:ext cx="165605" cy="1880427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0E6118EB-E139-672B-518C-A8998C738F8E}"/>
                      </a:ext>
                    </a:extLst>
                  </p:cNvPr>
                  <p:cNvSpPr txBox="1"/>
                  <p:nvPr/>
                </p:nvSpPr>
                <p:spPr>
                  <a:xfrm>
                    <a:off x="8129124" y="3621104"/>
                    <a:ext cx="425693" cy="39164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oMath>
                      </m:oMathPara>
                    </a14:m>
                    <a:endParaRPr lang="en-DE"/>
                  </a:p>
                </p:txBody>
              </p:sp>
            </mc:Choice>
            <mc:Fallback xmlns=""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0E6118EB-E139-672B-518C-A8998C738F8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29124" y="3621104"/>
                    <a:ext cx="425693" cy="391646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b="-7692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C144AA5C-97A5-F327-1686-6974B12DDE7E}"/>
                      </a:ext>
                    </a:extLst>
                  </p:cNvPr>
                  <p:cNvSpPr txBox="1"/>
                  <p:nvPr/>
                </p:nvSpPr>
                <p:spPr>
                  <a:xfrm>
                    <a:off x="8178625" y="2360029"/>
                    <a:ext cx="37619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oMath>
                      </m:oMathPara>
                    </a14:m>
                    <a:endParaRPr lang="en-DE"/>
                  </a:p>
                </p:txBody>
              </p:sp>
            </mc:Choice>
            <mc:Fallback xmlns="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C144AA5C-97A5-F327-1686-6974B12DDE7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78625" y="2360029"/>
                    <a:ext cx="376192" cy="369332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707586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5A487DC-5660-E304-A1AF-3A71DB50A7B0}"/>
              </a:ext>
            </a:extLst>
          </p:cNvPr>
          <p:cNvCxnSpPr>
            <a:cxnSpLocks/>
          </p:cNvCxnSpPr>
          <p:nvPr/>
        </p:nvCxnSpPr>
        <p:spPr>
          <a:xfrm>
            <a:off x="6802147" y="3606947"/>
            <a:ext cx="1929622" cy="930389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322D45A-2071-BF8E-C278-0E360806E394}"/>
              </a:ext>
            </a:extLst>
          </p:cNvPr>
          <p:cNvCxnSpPr>
            <a:cxnSpLocks/>
          </p:cNvCxnSpPr>
          <p:nvPr/>
        </p:nvCxnSpPr>
        <p:spPr>
          <a:xfrm flipV="1">
            <a:off x="8731769" y="3969908"/>
            <a:ext cx="1955268" cy="56643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8613A98-3326-C4DB-9786-A53A3C3D9779}"/>
              </a:ext>
            </a:extLst>
          </p:cNvPr>
          <p:cNvCxnSpPr>
            <a:cxnSpLocks/>
          </p:cNvCxnSpPr>
          <p:nvPr/>
        </p:nvCxnSpPr>
        <p:spPr>
          <a:xfrm>
            <a:off x="8731769" y="4536338"/>
            <a:ext cx="1773752" cy="362961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056CE1F-DE73-23B5-8943-C5B1DCC6CC5D}"/>
              </a:ext>
            </a:extLst>
          </p:cNvPr>
          <p:cNvCxnSpPr>
            <a:cxnSpLocks/>
          </p:cNvCxnSpPr>
          <p:nvPr/>
        </p:nvCxnSpPr>
        <p:spPr>
          <a:xfrm>
            <a:off x="6230164" y="3639984"/>
            <a:ext cx="1750768" cy="1032289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FECA628-85EB-00E4-F2C6-BBD596609C6D}"/>
              </a:ext>
            </a:extLst>
          </p:cNvPr>
          <p:cNvCxnSpPr>
            <a:cxnSpLocks/>
          </p:cNvCxnSpPr>
          <p:nvPr/>
        </p:nvCxnSpPr>
        <p:spPr>
          <a:xfrm>
            <a:off x="5836404" y="3606947"/>
            <a:ext cx="492419" cy="1365734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902E9C9-910E-3644-5835-84C5256BDB5D}"/>
              </a:ext>
            </a:extLst>
          </p:cNvPr>
          <p:cNvCxnSpPr>
            <a:cxnSpLocks/>
          </p:cNvCxnSpPr>
          <p:nvPr/>
        </p:nvCxnSpPr>
        <p:spPr>
          <a:xfrm flipH="1">
            <a:off x="3496830" y="3600574"/>
            <a:ext cx="1894705" cy="690492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109F522-7A67-D1B5-589E-339D3B4748A4}"/>
              </a:ext>
            </a:extLst>
          </p:cNvPr>
          <p:cNvCxnSpPr>
            <a:cxnSpLocks/>
          </p:cNvCxnSpPr>
          <p:nvPr/>
        </p:nvCxnSpPr>
        <p:spPr>
          <a:xfrm flipH="1" flipV="1">
            <a:off x="2722431" y="3266235"/>
            <a:ext cx="816426" cy="102210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1D767D2-4C24-0222-8BA3-4D6DE97EED76}"/>
              </a:ext>
            </a:extLst>
          </p:cNvPr>
          <p:cNvCxnSpPr>
            <a:cxnSpLocks/>
          </p:cNvCxnSpPr>
          <p:nvPr/>
        </p:nvCxnSpPr>
        <p:spPr>
          <a:xfrm>
            <a:off x="6328823" y="4949772"/>
            <a:ext cx="1327048" cy="349914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20B66CF-AD8A-C563-FA79-4573BA57F04C}"/>
              </a:ext>
            </a:extLst>
          </p:cNvPr>
          <p:cNvCxnSpPr>
            <a:cxnSpLocks/>
          </p:cNvCxnSpPr>
          <p:nvPr/>
        </p:nvCxnSpPr>
        <p:spPr>
          <a:xfrm flipV="1">
            <a:off x="3951971" y="3605352"/>
            <a:ext cx="1436044" cy="21409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8A25476-2D79-6870-D6C7-28227484FC0E}"/>
              </a:ext>
            </a:extLst>
          </p:cNvPr>
          <p:cNvCxnSpPr>
            <a:cxnSpLocks/>
          </p:cNvCxnSpPr>
          <p:nvPr/>
        </p:nvCxnSpPr>
        <p:spPr>
          <a:xfrm flipV="1">
            <a:off x="3945219" y="3603758"/>
            <a:ext cx="2885337" cy="21409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0256B7F-E63E-35B4-0B1D-1841A183A3A1}"/>
              </a:ext>
            </a:extLst>
          </p:cNvPr>
          <p:cNvCxnSpPr>
            <a:cxnSpLocks/>
          </p:cNvCxnSpPr>
          <p:nvPr/>
        </p:nvCxnSpPr>
        <p:spPr>
          <a:xfrm flipV="1">
            <a:off x="3945219" y="3603759"/>
            <a:ext cx="1912656" cy="21409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3F2AE99-48CD-31A0-A2BC-66D9A0812C88}"/>
              </a:ext>
            </a:extLst>
          </p:cNvPr>
          <p:cNvCxnSpPr>
            <a:cxnSpLocks/>
          </p:cNvCxnSpPr>
          <p:nvPr/>
        </p:nvCxnSpPr>
        <p:spPr>
          <a:xfrm flipV="1">
            <a:off x="3938105" y="3603760"/>
            <a:ext cx="2285307" cy="21409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artial Circle 17">
            <a:extLst>
              <a:ext uri="{FF2B5EF4-FFF2-40B4-BE49-F238E27FC236}">
                <a16:creationId xmlns:a16="http://schemas.microsoft.com/office/drawing/2014/main" id="{51139FF9-8819-78ED-5B0D-7FE390A32146}"/>
              </a:ext>
            </a:extLst>
          </p:cNvPr>
          <p:cNvSpPr/>
          <p:nvPr/>
        </p:nvSpPr>
        <p:spPr>
          <a:xfrm>
            <a:off x="3269848" y="5102346"/>
            <a:ext cx="1284790" cy="1284790"/>
          </a:xfrm>
          <a:prstGeom prst="pie">
            <a:avLst>
              <a:gd name="adj1" fmla="val 10820451"/>
              <a:gd name="adj2" fmla="val 2157838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FF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213495-F91A-5211-6DCF-747179D87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Reformulating Variance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5C25A2-8C3F-8C6B-3591-C12528F354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 vert="horz" lIns="91440" tIns="45720" rIns="91440" bIns="45720" rtlCol="0" anchor="t">
                <a:normAutofit/>
              </a:bodyPr>
              <a:lstStyle/>
              <a:p>
                <a:pPr marL="0" indent="0">
                  <a:buNone/>
                </a:pPr>
                <a:endParaRPr lang="en-GB" b="0" i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400">
                          <a:latin typeface="Cambria Math" panose="02040503050406030204" pitchFamily="18" charset="0"/>
                        </a:rPr>
                        <m:t>V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GB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limLoc m:val="subSup"/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GB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240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prefix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GB" sz="240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j</m:t>
                                  </m:r>
                                </m:sub>
                                <m:sup>
                                  <m:r>
                                    <a:rPr lang="en-GB" sz="240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m:rPr>
                                  <m:sty m:val="p"/>
                                </m:rPr>
                                <a:rPr lang="en-GB" sz="2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VE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[</m:t>
                              </m:r>
                              <m:sSub>
                                <m:sSub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24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suffix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]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DE" sz="2400"/>
              </a:p>
              <a:p>
                <a:pPr marL="0" indent="0">
                  <a:buNone/>
                </a:pPr>
                <a:endParaRPr lang="en-DE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5C25A2-8C3F-8C6B-3591-C12528F354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raphic 5" descr="Video camera with solid fill">
            <a:extLst>
              <a:ext uri="{FF2B5EF4-FFF2-40B4-BE49-F238E27FC236}">
                <a16:creationId xmlns:a16="http://schemas.microsoft.com/office/drawing/2014/main" id="{F0A8FAE0-D9AB-8861-4FE0-88E39DEF15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75" y="4120642"/>
            <a:ext cx="914400" cy="9144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053131F-AF9F-3295-6FEC-D2EC6270D211}"/>
              </a:ext>
            </a:extLst>
          </p:cNvPr>
          <p:cNvCxnSpPr>
            <a:cxnSpLocks/>
          </p:cNvCxnSpPr>
          <p:nvPr/>
        </p:nvCxnSpPr>
        <p:spPr>
          <a:xfrm>
            <a:off x="2002420" y="5744740"/>
            <a:ext cx="510443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BDC0F31-C7D1-9CF7-556F-167CC27AC957}"/>
              </a:ext>
            </a:extLst>
          </p:cNvPr>
          <p:cNvCxnSpPr>
            <a:cxnSpLocks/>
          </p:cNvCxnSpPr>
          <p:nvPr/>
        </p:nvCxnSpPr>
        <p:spPr>
          <a:xfrm>
            <a:off x="4735975" y="3605353"/>
            <a:ext cx="510443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8BA7F8B-E255-8584-7C01-C8B88147B507}"/>
              </a:ext>
            </a:extLst>
          </p:cNvPr>
          <p:cNvCxnSpPr/>
          <p:nvPr/>
        </p:nvCxnSpPr>
        <p:spPr>
          <a:xfrm>
            <a:off x="1840375" y="4768770"/>
            <a:ext cx="2118167" cy="9759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8B0056B-54CE-E140-DB18-A7D1508907D5}"/>
                  </a:ext>
                </a:extLst>
              </p:cNvPr>
              <p:cNvSpPr txBox="1"/>
              <p:nvPr/>
            </p:nvSpPr>
            <p:spPr>
              <a:xfrm>
                <a:off x="1714500" y="4788015"/>
                <a:ext cx="4596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8B0056B-54CE-E140-DB18-A7D1508907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00" y="4788015"/>
                <a:ext cx="45967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5DDF491-9CF6-EEBE-400D-D6F78609A8BF}"/>
                  </a:ext>
                </a:extLst>
              </p:cNvPr>
              <p:cNvSpPr txBox="1"/>
              <p:nvPr/>
            </p:nvSpPr>
            <p:spPr>
              <a:xfrm>
                <a:off x="3728703" y="5652257"/>
                <a:ext cx="4596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5DDF491-9CF6-EEBE-400D-D6F78609A8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8703" y="5652257"/>
                <a:ext cx="45967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DA059EF-270A-74C0-47BE-86128E8F1D80}"/>
                  </a:ext>
                </a:extLst>
              </p:cNvPr>
              <p:cNvSpPr txBox="1"/>
              <p:nvPr/>
            </p:nvSpPr>
            <p:spPr>
              <a:xfrm>
                <a:off x="4949469" y="3600576"/>
                <a:ext cx="3844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DA059EF-270A-74C0-47BE-86128E8F1D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9469" y="3600576"/>
                <a:ext cx="38446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775F59B-BAF7-1CC4-3B69-ED8064F6FF3D}"/>
                  </a:ext>
                </a:extLst>
              </p:cNvPr>
              <p:cNvSpPr txBox="1"/>
              <p:nvPr/>
            </p:nvSpPr>
            <p:spPr>
              <a:xfrm>
                <a:off x="6235197" y="3602167"/>
                <a:ext cx="3844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775F59B-BAF7-1CC4-3B69-ED8064F6FF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5197" y="3602167"/>
                <a:ext cx="38446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C573327-FD41-FDAE-B32E-8E17304CD0C7}"/>
                  </a:ext>
                </a:extLst>
              </p:cNvPr>
              <p:cNvSpPr txBox="1"/>
              <p:nvPr/>
            </p:nvSpPr>
            <p:spPr>
              <a:xfrm>
                <a:off x="5696430" y="3602167"/>
                <a:ext cx="3844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C573327-FD41-FDAE-B32E-8E17304CD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6430" y="3602167"/>
                <a:ext cx="384464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883B37F-B9C7-AE9E-5EA7-54D1D7FA0DA7}"/>
                  </a:ext>
                </a:extLst>
              </p:cNvPr>
              <p:cNvSpPr txBox="1"/>
              <p:nvPr/>
            </p:nvSpPr>
            <p:spPr>
              <a:xfrm>
                <a:off x="5340232" y="3602167"/>
                <a:ext cx="3844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883B37F-B9C7-AE9E-5EA7-54D1D7FA0D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0232" y="3602167"/>
                <a:ext cx="384464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CF0E5B-95B5-7E87-F76F-4D96C170D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51A2FC-56DA-4BFF-A019-CA78EC289D17}" type="slidenum">
              <a:rPr lang="en-DE" smtClean="0"/>
              <a:t>13</a:t>
            </a:fld>
            <a:endParaRPr lang="en-DE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13DB0FB-F4A2-0B70-69A7-ED621F118AA7}"/>
              </a:ext>
            </a:extLst>
          </p:cNvPr>
          <p:cNvCxnSpPr>
            <a:cxnSpLocks/>
          </p:cNvCxnSpPr>
          <p:nvPr/>
        </p:nvCxnSpPr>
        <p:spPr>
          <a:xfrm flipH="1">
            <a:off x="5424426" y="3612303"/>
            <a:ext cx="410196" cy="1540339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7D1A43A-E797-316D-E443-DA1B06469D9E}"/>
              </a:ext>
            </a:extLst>
          </p:cNvPr>
          <p:cNvCxnSpPr>
            <a:cxnSpLocks/>
          </p:cNvCxnSpPr>
          <p:nvPr/>
        </p:nvCxnSpPr>
        <p:spPr>
          <a:xfrm>
            <a:off x="5443302" y="5102346"/>
            <a:ext cx="1108933" cy="345557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82EDCAEF-2C92-0D4E-4EA4-93B90F09D20D}"/>
              </a:ext>
            </a:extLst>
          </p:cNvPr>
          <p:cNvSpPr/>
          <p:nvPr/>
        </p:nvSpPr>
        <p:spPr>
          <a:xfrm>
            <a:off x="6678386" y="2378813"/>
            <a:ext cx="2053383" cy="49236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853692-B58A-D010-8DB2-60AB4535215D}"/>
              </a:ext>
            </a:extLst>
          </p:cNvPr>
          <p:cNvGrpSpPr/>
          <p:nvPr/>
        </p:nvGrpSpPr>
        <p:grpSpPr>
          <a:xfrm>
            <a:off x="8876088" y="40010"/>
            <a:ext cx="3171692" cy="2106080"/>
            <a:chOff x="8705984" y="235350"/>
            <a:chExt cx="3171692" cy="2106080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8AC97937-7063-CA00-8D9A-14CD0E862C77}"/>
                </a:ext>
              </a:extLst>
            </p:cNvPr>
            <p:cNvSpPr/>
            <p:nvPr/>
          </p:nvSpPr>
          <p:spPr>
            <a:xfrm>
              <a:off x="8705984" y="317158"/>
              <a:ext cx="3171692" cy="202427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73853D4B-3B9A-770A-78F7-8F7CEAA3B96F}"/>
                </a:ext>
              </a:extLst>
            </p:cNvPr>
            <p:cNvGrpSpPr/>
            <p:nvPr/>
          </p:nvGrpSpPr>
          <p:grpSpPr>
            <a:xfrm>
              <a:off x="8775965" y="235350"/>
              <a:ext cx="3032294" cy="2106080"/>
              <a:chOff x="6799277" y="2360029"/>
              <a:chExt cx="3032294" cy="2106080"/>
            </a:xfrm>
          </p:grpSpPr>
          <p:pic>
            <p:nvPicPr>
              <p:cNvPr id="66" name="Graphic 65" descr="Video camera with solid fill">
                <a:extLst>
                  <a:ext uri="{FF2B5EF4-FFF2-40B4-BE49-F238E27FC236}">
                    <a16:creationId xmlns:a16="http://schemas.microsoft.com/office/drawing/2014/main" id="{86F76ADC-2D66-9934-E5D9-7439B1C316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799277" y="3147779"/>
                <a:ext cx="621506" cy="621506"/>
              </a:xfrm>
              <a:prstGeom prst="rect">
                <a:avLst/>
              </a:prstGeom>
            </p:spPr>
          </p:pic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9B908116-2B61-0E16-524E-65C9B62CFE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15775" y="3549561"/>
                <a:ext cx="581891" cy="34903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9B8E5E86-05F5-48C5-89A4-23146FB2EF4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97666" y="3422921"/>
                <a:ext cx="341746" cy="47567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C00C62BD-E6A9-0A5D-645F-DD04515EF8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39412" y="3458532"/>
                <a:ext cx="434109" cy="4400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0C5EDCB7-5413-2D5B-E85B-BFBC04B8B06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73521" y="3406090"/>
                <a:ext cx="595745" cy="49250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0E1DA6FC-AD4E-78E1-38B2-933B10E32AE0}"/>
                  </a:ext>
                </a:extLst>
              </p:cNvPr>
              <p:cNvSpPr/>
              <p:nvPr/>
            </p:nvSpPr>
            <p:spPr>
              <a:xfrm>
                <a:off x="9391509" y="3147779"/>
                <a:ext cx="440062" cy="440062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46E42F53-4DF3-F80F-2451-AA8BA33476C6}"/>
                  </a:ext>
                </a:extLst>
              </p:cNvPr>
              <p:cNvSpPr/>
              <p:nvPr/>
            </p:nvSpPr>
            <p:spPr>
              <a:xfrm>
                <a:off x="8152874" y="3357828"/>
                <a:ext cx="347054" cy="32600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>
                  <a:solidFill>
                    <a:srgbClr val="FF0000"/>
                  </a:solidFill>
                </a:endParaRPr>
              </a:p>
            </p:txBody>
          </p:sp>
          <p:sp>
            <p:nvSpPr>
              <p:cNvPr id="73" name="Left Brace 72">
                <a:extLst>
                  <a:ext uri="{FF2B5EF4-FFF2-40B4-BE49-F238E27FC236}">
                    <a16:creationId xmlns:a16="http://schemas.microsoft.com/office/drawing/2014/main" id="{87285B9B-B3EA-509B-4B18-2173A4452EAF}"/>
                  </a:ext>
                </a:extLst>
              </p:cNvPr>
              <p:cNvSpPr/>
              <p:nvPr/>
            </p:nvSpPr>
            <p:spPr>
              <a:xfrm rot="16200000">
                <a:off x="7883505" y="3534470"/>
                <a:ext cx="151597" cy="1081251"/>
              </a:xfrm>
              <a:prstGeom prst="leftBrac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>
                  <a:solidFill>
                    <a:srgbClr val="FF000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34990600-4EF5-8834-DA32-D850D93F6A7A}"/>
                      </a:ext>
                    </a:extLst>
                  </p:cNvPr>
                  <p:cNvSpPr txBox="1"/>
                  <p:nvPr/>
                </p:nvSpPr>
                <p:spPr>
                  <a:xfrm>
                    <a:off x="7747982" y="4096777"/>
                    <a:ext cx="37619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</m:oMath>
                      </m:oMathPara>
                    </a14:m>
                    <a:endParaRPr lang="en-DE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34990600-4EF5-8834-DA32-D850D93F6A7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47982" y="4096777"/>
                    <a:ext cx="376192" cy="369332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r="-25806" b="-6557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5" name="Left Brace 74">
                <a:extLst>
                  <a:ext uri="{FF2B5EF4-FFF2-40B4-BE49-F238E27FC236}">
                    <a16:creationId xmlns:a16="http://schemas.microsoft.com/office/drawing/2014/main" id="{831F3F48-90F7-9CA6-6005-2AC207E46D19}"/>
                  </a:ext>
                </a:extLst>
              </p:cNvPr>
              <p:cNvSpPr/>
              <p:nvPr/>
            </p:nvSpPr>
            <p:spPr>
              <a:xfrm rot="5400000">
                <a:off x="7794512" y="2773913"/>
                <a:ext cx="165605" cy="911933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76" name="Left Brace 75">
                <a:extLst>
                  <a:ext uri="{FF2B5EF4-FFF2-40B4-BE49-F238E27FC236}">
                    <a16:creationId xmlns:a16="http://schemas.microsoft.com/office/drawing/2014/main" id="{2DD4B042-3EA8-0299-3320-DA68DF70428F}"/>
                  </a:ext>
                </a:extLst>
              </p:cNvPr>
              <p:cNvSpPr/>
              <p:nvPr/>
            </p:nvSpPr>
            <p:spPr>
              <a:xfrm rot="5400000">
                <a:off x="8772933" y="2772389"/>
                <a:ext cx="162556" cy="911933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7" name="TextBox 76">
                    <a:extLst>
                      <a:ext uri="{FF2B5EF4-FFF2-40B4-BE49-F238E27FC236}">
                        <a16:creationId xmlns:a16="http://schemas.microsoft.com/office/drawing/2014/main" id="{78B0CA2A-57B5-B084-ED13-0BA8C617D276}"/>
                      </a:ext>
                    </a:extLst>
                  </p:cNvPr>
                  <p:cNvSpPr txBox="1"/>
                  <p:nvPr/>
                </p:nvSpPr>
                <p:spPr>
                  <a:xfrm>
                    <a:off x="7429751" y="2777994"/>
                    <a:ext cx="881588" cy="39504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prefix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j</m:t>
                              </m:r>
                            </m:sub>
                          </m:sSub>
                        </m:oMath>
                      </m:oMathPara>
                    </a14:m>
                    <a:endParaRPr lang="en-DE"/>
                  </a:p>
                </p:txBody>
              </p:sp>
            </mc:Choice>
            <mc:Fallback xmlns="">
              <p:sp>
                <p:nvSpPr>
                  <p:cNvPr id="77" name="TextBox 76">
                    <a:extLst>
                      <a:ext uri="{FF2B5EF4-FFF2-40B4-BE49-F238E27FC236}">
                        <a16:creationId xmlns:a16="http://schemas.microsoft.com/office/drawing/2014/main" id="{78B0CA2A-57B5-B084-ED13-0BA8C617D27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29751" y="2777994"/>
                    <a:ext cx="881588" cy="395045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b="-9231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id="{02F7DD22-1BDA-9CEF-2299-0E5E467646B3}"/>
                      </a:ext>
                    </a:extLst>
                  </p:cNvPr>
                  <p:cNvSpPr txBox="1"/>
                  <p:nvPr/>
                </p:nvSpPr>
                <p:spPr>
                  <a:xfrm>
                    <a:off x="8398244" y="2783456"/>
                    <a:ext cx="843116" cy="39504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suffix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j</m:t>
                              </m:r>
                            </m:sub>
                          </m:sSub>
                        </m:oMath>
                      </m:oMathPara>
                    </a14:m>
                    <a:endParaRPr lang="en-DE"/>
                  </a:p>
                </p:txBody>
              </p:sp>
            </mc:Choice>
            <mc:Fallback xmlns=""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id="{02F7DD22-1BDA-9CEF-2299-0E5E467646B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98244" y="2783456"/>
                    <a:ext cx="843116" cy="395045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b="-9231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9" name="Left Brace 78">
                <a:extLst>
                  <a:ext uri="{FF2B5EF4-FFF2-40B4-BE49-F238E27FC236}">
                    <a16:creationId xmlns:a16="http://schemas.microsoft.com/office/drawing/2014/main" id="{C0695525-5996-3A35-CE94-8BAFE774DF31}"/>
                  </a:ext>
                </a:extLst>
              </p:cNvPr>
              <p:cNvSpPr/>
              <p:nvPr/>
            </p:nvSpPr>
            <p:spPr>
              <a:xfrm rot="5400000">
                <a:off x="8287162" y="1845803"/>
                <a:ext cx="165605" cy="1880427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0" name="TextBox 79">
                    <a:extLst>
                      <a:ext uri="{FF2B5EF4-FFF2-40B4-BE49-F238E27FC236}">
                        <a16:creationId xmlns:a16="http://schemas.microsoft.com/office/drawing/2014/main" id="{C52ABB48-06C5-A5BB-7B54-0186F68D07FD}"/>
                      </a:ext>
                    </a:extLst>
                  </p:cNvPr>
                  <p:cNvSpPr txBox="1"/>
                  <p:nvPr/>
                </p:nvSpPr>
                <p:spPr>
                  <a:xfrm>
                    <a:off x="8129124" y="3621104"/>
                    <a:ext cx="425693" cy="39164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oMath>
                      </m:oMathPara>
                    </a14:m>
                    <a:endParaRPr lang="en-DE"/>
                  </a:p>
                </p:txBody>
              </p:sp>
            </mc:Choice>
            <mc:Fallback xmlns="">
              <p:sp>
                <p:nvSpPr>
                  <p:cNvPr id="80" name="TextBox 79">
                    <a:extLst>
                      <a:ext uri="{FF2B5EF4-FFF2-40B4-BE49-F238E27FC236}">
                        <a16:creationId xmlns:a16="http://schemas.microsoft.com/office/drawing/2014/main" id="{C52ABB48-06C5-A5BB-7B54-0186F68D07F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29124" y="3621104"/>
                    <a:ext cx="425693" cy="391646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b="-7692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TextBox 80">
                    <a:extLst>
                      <a:ext uri="{FF2B5EF4-FFF2-40B4-BE49-F238E27FC236}">
                        <a16:creationId xmlns:a16="http://schemas.microsoft.com/office/drawing/2014/main" id="{52350801-F06B-BC29-6600-EE33BA650745}"/>
                      </a:ext>
                    </a:extLst>
                  </p:cNvPr>
                  <p:cNvSpPr txBox="1"/>
                  <p:nvPr/>
                </p:nvSpPr>
                <p:spPr>
                  <a:xfrm>
                    <a:off x="8178625" y="2360029"/>
                    <a:ext cx="37619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oMath>
                      </m:oMathPara>
                    </a14:m>
                    <a:endParaRPr lang="en-DE"/>
                  </a:p>
                </p:txBody>
              </p:sp>
            </mc:Choice>
            <mc:Fallback xmlns="">
              <p:sp>
                <p:nvSpPr>
                  <p:cNvPr id="81" name="TextBox 80">
                    <a:extLst>
                      <a:ext uri="{FF2B5EF4-FFF2-40B4-BE49-F238E27FC236}">
                        <a16:creationId xmlns:a16="http://schemas.microsoft.com/office/drawing/2014/main" id="{52350801-F06B-BC29-6600-EE33BA65074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78625" y="2360029"/>
                    <a:ext cx="376192" cy="369332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12325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2" grpId="0"/>
      <p:bldP spid="33" grpId="0"/>
      <p:bldP spid="34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ACCEF34-9E5C-3B87-44B9-2D6310562FA4}"/>
              </a:ext>
            </a:extLst>
          </p:cNvPr>
          <p:cNvSpPr/>
          <p:nvPr/>
        </p:nvSpPr>
        <p:spPr>
          <a:xfrm>
            <a:off x="4272063" y="5462165"/>
            <a:ext cx="565150" cy="5651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A6D0A3-1027-7A16-9E36-4FC22737B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Local Variance Estimation</a:t>
            </a:r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2E26FD-C14E-9104-3948-734D9B8B89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GB"/>
                  <a:t> already in radiance cache at next vertex</a:t>
                </a:r>
              </a:p>
              <a:p>
                <a:pPr marL="0" indent="0">
                  <a:buNone/>
                </a:pPr>
                <a:r>
                  <a:rPr lang="en-GB"/>
                  <a:t>Store </a:t>
                </a:r>
                <a:r>
                  <a:rPr lang="en-GB" b="1"/>
                  <a:t>second moment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nor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suffix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DE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2E26FD-C14E-9104-3948-734D9B8B89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238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16269C4-C9B4-23B7-18B5-5EEA23FD86A1}"/>
              </a:ext>
            </a:extLst>
          </p:cNvPr>
          <p:cNvCxnSpPr>
            <a:cxnSpLocks/>
          </p:cNvCxnSpPr>
          <p:nvPr/>
        </p:nvCxnSpPr>
        <p:spPr>
          <a:xfrm>
            <a:off x="2002420" y="5744740"/>
            <a:ext cx="510443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E212222B-A62F-76AC-8848-C365760F6243}"/>
              </a:ext>
            </a:extLst>
          </p:cNvPr>
          <p:cNvSpPr/>
          <p:nvPr/>
        </p:nvSpPr>
        <p:spPr>
          <a:xfrm>
            <a:off x="5184879" y="3718719"/>
            <a:ext cx="565150" cy="5651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34B55C-A3DA-AC36-7F6D-B33A544EBC8F}"/>
              </a:ext>
            </a:extLst>
          </p:cNvPr>
          <p:cNvSpPr/>
          <p:nvPr/>
        </p:nvSpPr>
        <p:spPr>
          <a:xfrm>
            <a:off x="4619729" y="3718719"/>
            <a:ext cx="565150" cy="5651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6249F0-1A2B-C8FC-E88C-F52352A31874}"/>
              </a:ext>
            </a:extLst>
          </p:cNvPr>
          <p:cNvSpPr/>
          <p:nvPr/>
        </p:nvSpPr>
        <p:spPr>
          <a:xfrm>
            <a:off x="6315179" y="3718719"/>
            <a:ext cx="565150" cy="5651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03BB3D-6CF1-FA73-9951-5275F22B9C41}"/>
              </a:ext>
            </a:extLst>
          </p:cNvPr>
          <p:cNvSpPr/>
          <p:nvPr/>
        </p:nvSpPr>
        <p:spPr>
          <a:xfrm>
            <a:off x="5750029" y="3718719"/>
            <a:ext cx="565150" cy="5651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2BBFB1-D31F-C0C3-DFB0-E2919FC2A001}"/>
              </a:ext>
            </a:extLst>
          </p:cNvPr>
          <p:cNvSpPr/>
          <p:nvPr/>
        </p:nvSpPr>
        <p:spPr>
          <a:xfrm>
            <a:off x="2924279" y="3718719"/>
            <a:ext cx="565150" cy="5651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3C7358-6F01-26EA-13C6-FF583D3B57BC}"/>
              </a:ext>
            </a:extLst>
          </p:cNvPr>
          <p:cNvSpPr/>
          <p:nvPr/>
        </p:nvSpPr>
        <p:spPr>
          <a:xfrm>
            <a:off x="2359129" y="3718719"/>
            <a:ext cx="565150" cy="5651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3F500B-5AE6-5CD7-DD5D-3F4C78B39D2B}"/>
              </a:ext>
            </a:extLst>
          </p:cNvPr>
          <p:cNvSpPr/>
          <p:nvPr/>
        </p:nvSpPr>
        <p:spPr>
          <a:xfrm>
            <a:off x="4054579" y="3718719"/>
            <a:ext cx="565150" cy="5651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A1CCD8-027B-0AF4-6CF4-9E8EF42A5098}"/>
              </a:ext>
            </a:extLst>
          </p:cNvPr>
          <p:cNvSpPr/>
          <p:nvPr/>
        </p:nvSpPr>
        <p:spPr>
          <a:xfrm>
            <a:off x="3489429" y="3718719"/>
            <a:ext cx="565150" cy="5651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53CA2FF-316C-36B4-C77F-643897FB1079}"/>
              </a:ext>
            </a:extLst>
          </p:cNvPr>
          <p:cNvCxnSpPr>
            <a:cxnSpLocks/>
          </p:cNvCxnSpPr>
          <p:nvPr/>
        </p:nvCxnSpPr>
        <p:spPr>
          <a:xfrm>
            <a:off x="2002420" y="4008219"/>
            <a:ext cx="510443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8861A12-87A8-C4EB-B833-8B5B5702F306}"/>
              </a:ext>
            </a:extLst>
          </p:cNvPr>
          <p:cNvSpPr/>
          <p:nvPr/>
        </p:nvSpPr>
        <p:spPr>
          <a:xfrm>
            <a:off x="4313345" y="5491538"/>
            <a:ext cx="88899" cy="888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EFA620A-45F7-D3D9-1452-3CF98F44AAE0}"/>
              </a:ext>
            </a:extLst>
          </p:cNvPr>
          <p:cNvSpPr/>
          <p:nvPr/>
        </p:nvSpPr>
        <p:spPr>
          <a:xfrm>
            <a:off x="4402244" y="5603452"/>
            <a:ext cx="88899" cy="888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2DD3A6B-B1F8-5025-2BBF-117BCBCFD115}"/>
              </a:ext>
            </a:extLst>
          </p:cNvPr>
          <p:cNvSpPr/>
          <p:nvPr/>
        </p:nvSpPr>
        <p:spPr>
          <a:xfrm>
            <a:off x="4564958" y="5540748"/>
            <a:ext cx="88899" cy="888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132869F-B67D-BBD5-F18E-24FE1472C51E}"/>
              </a:ext>
            </a:extLst>
          </p:cNvPr>
          <p:cNvSpPr/>
          <p:nvPr/>
        </p:nvSpPr>
        <p:spPr>
          <a:xfrm>
            <a:off x="4701190" y="5595092"/>
            <a:ext cx="88899" cy="888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3B73E1A-6ACB-A0F0-265C-344BD5A9B48B}"/>
              </a:ext>
            </a:extLst>
          </p:cNvPr>
          <p:cNvCxnSpPr/>
          <p:nvPr/>
        </p:nvCxnSpPr>
        <p:spPr>
          <a:xfrm flipH="1" flipV="1">
            <a:off x="2681288" y="4157663"/>
            <a:ext cx="1676506" cy="1378324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738989D-C62F-CF09-A074-37D18DF1F7F9}"/>
              </a:ext>
            </a:extLst>
          </p:cNvPr>
          <p:cNvCxnSpPr/>
          <p:nvPr/>
        </p:nvCxnSpPr>
        <p:spPr>
          <a:xfrm flipH="1" flipV="1">
            <a:off x="3828052" y="4143157"/>
            <a:ext cx="615474" cy="1504744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8E0D8BE-991D-6F12-75ED-25CC48A28015}"/>
              </a:ext>
            </a:extLst>
          </p:cNvPr>
          <p:cNvCxnSpPr/>
          <p:nvPr/>
        </p:nvCxnSpPr>
        <p:spPr>
          <a:xfrm flipV="1">
            <a:off x="4609407" y="4120645"/>
            <a:ext cx="291297" cy="1459792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963BC79-9F50-91EF-F6F1-56EF18F8D729}"/>
              </a:ext>
            </a:extLst>
          </p:cNvPr>
          <p:cNvCxnSpPr/>
          <p:nvPr/>
        </p:nvCxnSpPr>
        <p:spPr>
          <a:xfrm flipV="1">
            <a:off x="4741161" y="4086803"/>
            <a:ext cx="1291443" cy="1542844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Partial Circle 26">
            <a:extLst>
              <a:ext uri="{FF2B5EF4-FFF2-40B4-BE49-F238E27FC236}">
                <a16:creationId xmlns:a16="http://schemas.microsoft.com/office/drawing/2014/main" id="{B16EB60C-925E-8671-37E7-6A7A01EA9EFA}"/>
              </a:ext>
            </a:extLst>
          </p:cNvPr>
          <p:cNvSpPr/>
          <p:nvPr/>
        </p:nvSpPr>
        <p:spPr>
          <a:xfrm>
            <a:off x="3942419" y="5102346"/>
            <a:ext cx="1284790" cy="1284790"/>
          </a:xfrm>
          <a:prstGeom prst="pie">
            <a:avLst>
              <a:gd name="adj1" fmla="val 10820451"/>
              <a:gd name="adj2" fmla="val 2157838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4F9F031-54D8-EC87-12DE-143E5BCE85AC}"/>
                  </a:ext>
                </a:extLst>
              </p:cNvPr>
              <p:cNvSpPr txBox="1"/>
              <p:nvPr/>
            </p:nvSpPr>
            <p:spPr>
              <a:xfrm>
                <a:off x="2539360" y="4277124"/>
                <a:ext cx="3844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4F9F031-54D8-EC87-12DE-143E5BCE85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9360" y="4277124"/>
                <a:ext cx="38446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87D178F-866A-E672-FC0D-2F710CC34D62}"/>
                  </a:ext>
                </a:extLst>
              </p:cNvPr>
              <p:cNvSpPr txBox="1"/>
              <p:nvPr/>
            </p:nvSpPr>
            <p:spPr>
              <a:xfrm>
                <a:off x="3609399" y="4263506"/>
                <a:ext cx="3844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87D178F-866A-E672-FC0D-2F710CC34D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9399" y="4263506"/>
                <a:ext cx="38446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EB0609A-ECFC-CB6D-6E5E-CD1721E9B47B}"/>
                  </a:ext>
                </a:extLst>
              </p:cNvPr>
              <p:cNvSpPr txBox="1"/>
              <p:nvPr/>
            </p:nvSpPr>
            <p:spPr>
              <a:xfrm>
                <a:off x="4538480" y="4216973"/>
                <a:ext cx="3844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EB0609A-ECFC-CB6D-6E5E-CD1721E9B4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8480" y="4216973"/>
                <a:ext cx="38446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8A8D6F9-D3B5-5034-BED2-E7C38F09E0B8}"/>
                  </a:ext>
                </a:extLst>
              </p:cNvPr>
              <p:cNvSpPr txBox="1"/>
              <p:nvPr/>
            </p:nvSpPr>
            <p:spPr>
              <a:xfrm>
                <a:off x="5372485" y="4234587"/>
                <a:ext cx="3844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8A8D6F9-D3B5-5034-BED2-E7C38F09E0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2485" y="4234587"/>
                <a:ext cx="38446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AC39544E-5F10-4725-6419-2B8D0B224053}"/>
              </a:ext>
            </a:extLst>
          </p:cNvPr>
          <p:cNvSpPr/>
          <p:nvPr/>
        </p:nvSpPr>
        <p:spPr>
          <a:xfrm>
            <a:off x="9137251" y="4281675"/>
            <a:ext cx="565150" cy="5651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18E5B7-4FF4-DFF5-1AA2-96968A671922}"/>
              </a:ext>
            </a:extLst>
          </p:cNvPr>
          <p:cNvSpPr/>
          <p:nvPr/>
        </p:nvSpPr>
        <p:spPr>
          <a:xfrm>
            <a:off x="9375376" y="5246720"/>
            <a:ext cx="88899" cy="888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52B18C-683C-F237-4AB6-EB26CC29E9DC}"/>
              </a:ext>
            </a:extLst>
          </p:cNvPr>
          <p:cNvSpPr txBox="1"/>
          <p:nvPr/>
        </p:nvSpPr>
        <p:spPr>
          <a:xfrm>
            <a:off x="9730266" y="4379584"/>
            <a:ext cx="2274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Radiance Cache Cell</a:t>
            </a:r>
            <a:endParaRPr lang="en-DE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1848481-D0EB-9AD1-5C88-854E4193B67A}"/>
              </a:ext>
            </a:extLst>
          </p:cNvPr>
          <p:cNvSpPr txBox="1"/>
          <p:nvPr/>
        </p:nvSpPr>
        <p:spPr>
          <a:xfrm>
            <a:off x="9730266" y="5062054"/>
            <a:ext cx="1452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Query Vertex</a:t>
            </a:r>
            <a:endParaRPr lang="en-DE"/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31DDB69A-4929-17BA-2316-F16729635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51A2FC-56DA-4BFF-A019-CA78EC289D17}" type="slidenum">
              <a:rPr lang="en-DE" smtClean="0"/>
              <a:t>14</a:t>
            </a:fld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76711FA-AB01-1205-C451-7408350C2433}"/>
                  </a:ext>
                </a:extLst>
              </p:cNvPr>
              <p:cNvSpPr txBox="1"/>
              <p:nvPr/>
            </p:nvSpPr>
            <p:spPr>
              <a:xfrm>
                <a:off x="5268491" y="5022382"/>
                <a:ext cx="2401107" cy="691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00">
                    <a:solidFill>
                      <a:schemeClr val="tx1"/>
                    </a:solidFill>
                    <a:effectLst/>
                    <a:ea typeface="Cambria Math" panose="02040503050406030204" pitchFamily="18" charset="0"/>
                  </a:rPr>
                  <a:t> Local Variance: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1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𝐕</m:t>
                          </m:r>
                        </m:e>
                        <m:sub>
                          <m:r>
                            <a:rPr lang="en-GB" sz="1800" b="1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𝐣</m:t>
                          </m:r>
                        </m:sub>
                      </m:sSub>
                      <m:r>
                        <a:rPr lang="en-US" sz="18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GB" sz="1800" b="1" i="0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𝐕</m:t>
                      </m:r>
                      <m:r>
                        <a:rPr lang="en-GB" sz="1800" b="1" i="0" smtClean="0">
                          <a:solidFill>
                            <a:srgbClr val="00B0F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1800" b="1" i="1" smtClean="0">
                              <a:solidFill>
                                <a:srgbClr val="00B0F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800" b="1" i="0" smtClean="0">
                              <a:solidFill>
                                <a:srgbClr val="00B0F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𝐬𝐮𝐟𝐟𝐢</m:t>
                          </m:r>
                          <m:sSub>
                            <m:sSubPr>
                              <m:ctrlPr>
                                <a:rPr lang="en-US" sz="1800" b="1" i="1" smtClean="0">
                                  <a:solidFill>
                                    <a:srgbClr val="00B0F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800" b="1" i="0" smtClean="0">
                                  <a:solidFill>
                                    <a:srgbClr val="00B0F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sz="1800" b="1" i="0" smtClean="0">
                                  <a:solidFill>
                                    <a:srgbClr val="00B0F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𝐣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sz="1800" b="1" i="1" smtClean="0">
                                  <a:solidFill>
                                    <a:srgbClr val="00B0F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0" smtClean="0">
                                  <a:solidFill>
                                    <a:srgbClr val="00B0F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sz="1800" b="1" i="0" smtClean="0">
                                  <a:solidFill>
                                    <a:srgbClr val="00B0F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𝐣</m:t>
                              </m:r>
                              <m:r>
                                <a:rPr lang="en-US" sz="1800" b="1" i="0" smtClean="0">
                                  <a:solidFill>
                                    <a:srgbClr val="00B0F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800" b="1" i="0" smtClean="0">
                                  <a:solidFill>
                                    <a:srgbClr val="00B0F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DE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76711FA-AB01-1205-C451-7408350C24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8491" y="5022382"/>
                <a:ext cx="2401107" cy="691984"/>
              </a:xfrm>
              <a:prstGeom prst="rect">
                <a:avLst/>
              </a:prstGeom>
              <a:blipFill>
                <a:blip r:embed="rId8"/>
                <a:stretch>
                  <a:fillRect t="-4425" b="-442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C6C6EF6-1208-1F25-475F-DAE2AE6E270D}"/>
                  </a:ext>
                </a:extLst>
              </p:cNvPr>
              <p:cNvSpPr txBox="1"/>
              <p:nvPr/>
            </p:nvSpPr>
            <p:spPr>
              <a:xfrm>
                <a:off x="3648810" y="3286347"/>
                <a:ext cx="2376805" cy="3952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b="1" i="0" smtClean="0">
                          <a:solidFill>
                            <a:srgbClr val="00B0F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𝐜𝐚𝐜𝐡𝐞</m:t>
                      </m:r>
                      <m:r>
                        <a:rPr lang="en-GB" sz="1800" b="1" i="1" smtClean="0">
                          <a:solidFill>
                            <a:srgbClr val="00B0F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GB" sz="1800" b="1" i="0" smtClean="0">
                          <a:solidFill>
                            <a:srgbClr val="00B0F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𝐄</m:t>
                      </m:r>
                      <m:r>
                        <a:rPr lang="en-GB" sz="1800" b="1" i="0" smtClean="0">
                          <a:solidFill>
                            <a:srgbClr val="00B0F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a:rPr lang="en-GB" sz="1800" b="1" i="0" smtClean="0">
                          <a:solidFill>
                            <a:srgbClr val="00B0F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𝐬𝐮𝐟𝐟𝐢</m:t>
                      </m:r>
                      <m:sSub>
                        <m:sSubPr>
                          <m:ctrlPr>
                            <a:rPr lang="en-US" sz="1800" b="1" i="1" smtClean="0">
                              <a:solidFill>
                                <a:srgbClr val="00B0F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1" i="0" smtClean="0">
                              <a:solidFill>
                                <a:srgbClr val="00B0F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US" sz="1800" b="1" i="0" smtClean="0">
                              <a:solidFill>
                                <a:srgbClr val="00B0F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𝐣</m:t>
                          </m:r>
                          <m:r>
                            <a:rPr lang="en-US" sz="1800" b="1" i="0" smtClean="0">
                              <a:solidFill>
                                <a:srgbClr val="00B0F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b="1" i="0" smtClean="0">
                              <a:solidFill>
                                <a:srgbClr val="00B0F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GB" sz="1800" b="1" i="0" smtClean="0">
                          <a:solidFill>
                            <a:srgbClr val="00B0F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DE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C6C6EF6-1208-1F25-475F-DAE2AE6E2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8810" y="3286347"/>
                <a:ext cx="2376805" cy="395236"/>
              </a:xfrm>
              <a:prstGeom prst="rect">
                <a:avLst/>
              </a:prstGeom>
              <a:blipFill>
                <a:blip r:embed="rId9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4F8832C-D23E-46E2-FDF9-6949CEA42977}"/>
                  </a:ext>
                </a:extLst>
              </p:cNvPr>
              <p:cNvSpPr txBox="1"/>
              <p:nvPr/>
            </p:nvSpPr>
            <p:spPr>
              <a:xfrm>
                <a:off x="4371967" y="5683991"/>
                <a:ext cx="425693" cy="391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4F8832C-D23E-46E2-FDF9-6949CEA429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967" y="5683991"/>
                <a:ext cx="425693" cy="391646"/>
              </a:xfrm>
              <a:prstGeom prst="rect">
                <a:avLst/>
              </a:prstGeom>
              <a:blipFill>
                <a:blip r:embed="rId10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551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7" grpId="0" animBg="1"/>
      <p:bldP spid="29" grpId="0"/>
      <p:bldP spid="30" grpId="0"/>
      <p:bldP spid="31" grpId="0"/>
      <p:bldP spid="32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6A3A9DD-6BBA-DA1B-71D0-E5A8B93F3979}"/>
              </a:ext>
            </a:extLst>
          </p:cNvPr>
          <p:cNvSpPr/>
          <p:nvPr/>
        </p:nvSpPr>
        <p:spPr>
          <a:xfrm>
            <a:off x="5930313" y="3277428"/>
            <a:ext cx="565150" cy="5651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5D94E5-34F3-BBE7-32C8-1F549ED83B9D}"/>
              </a:ext>
            </a:extLst>
          </p:cNvPr>
          <p:cNvSpPr/>
          <p:nvPr/>
        </p:nvSpPr>
        <p:spPr>
          <a:xfrm>
            <a:off x="3655530" y="5497074"/>
            <a:ext cx="565150" cy="5651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5" name="Partial Circle 14">
            <a:extLst>
              <a:ext uri="{FF2B5EF4-FFF2-40B4-BE49-F238E27FC236}">
                <a16:creationId xmlns:a16="http://schemas.microsoft.com/office/drawing/2014/main" id="{9BDC75D6-4867-AFED-2825-F1C1B1BD40CA}"/>
              </a:ext>
            </a:extLst>
          </p:cNvPr>
          <p:cNvSpPr/>
          <p:nvPr/>
        </p:nvSpPr>
        <p:spPr>
          <a:xfrm>
            <a:off x="3269848" y="5102346"/>
            <a:ext cx="1284790" cy="1284790"/>
          </a:xfrm>
          <a:prstGeom prst="pie">
            <a:avLst>
              <a:gd name="adj1" fmla="val 10820451"/>
              <a:gd name="adj2" fmla="val 2157838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3E45E3-A54D-2306-3783-A541B1226BE2}"/>
                  </a:ext>
                </a:extLst>
              </p:cNvPr>
              <p:cNvSpPr txBox="1"/>
              <p:nvPr/>
            </p:nvSpPr>
            <p:spPr>
              <a:xfrm>
                <a:off x="3715023" y="5106885"/>
                <a:ext cx="452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en-GB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3E45E3-A54D-2306-3783-A541B1226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5023" y="5106885"/>
                <a:ext cx="452368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73E860F-302E-6979-928C-8FC81CB41267}"/>
              </a:ext>
            </a:extLst>
          </p:cNvPr>
          <p:cNvCxnSpPr>
            <a:cxnSpLocks/>
          </p:cNvCxnSpPr>
          <p:nvPr/>
        </p:nvCxnSpPr>
        <p:spPr>
          <a:xfrm>
            <a:off x="6212888" y="3614618"/>
            <a:ext cx="2738142" cy="11131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Partial Circle 3">
            <a:extLst>
              <a:ext uri="{FF2B5EF4-FFF2-40B4-BE49-F238E27FC236}">
                <a16:creationId xmlns:a16="http://schemas.microsoft.com/office/drawing/2014/main" id="{4F8A4CAF-4894-F421-941E-B273CD1F8345}"/>
              </a:ext>
            </a:extLst>
          </p:cNvPr>
          <p:cNvSpPr/>
          <p:nvPr/>
        </p:nvSpPr>
        <p:spPr>
          <a:xfrm rot="10800000">
            <a:off x="5581017" y="2960569"/>
            <a:ext cx="1284790" cy="1284790"/>
          </a:xfrm>
          <a:prstGeom prst="pie">
            <a:avLst>
              <a:gd name="adj1" fmla="val 10820451"/>
              <a:gd name="adj2" fmla="val 2157838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3F2AE99-48CD-31A0-A2BC-66D9A0812C88}"/>
              </a:ext>
            </a:extLst>
          </p:cNvPr>
          <p:cNvCxnSpPr>
            <a:cxnSpLocks/>
          </p:cNvCxnSpPr>
          <p:nvPr/>
        </p:nvCxnSpPr>
        <p:spPr>
          <a:xfrm flipV="1">
            <a:off x="3938105" y="3603760"/>
            <a:ext cx="2285307" cy="21409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F213495-F91A-5211-6DCF-747179D87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Reformulating Variance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5C25A2-8C3F-8C6B-3591-C12528F354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56672" y="1825625"/>
                <a:ext cx="10515600" cy="4351338"/>
              </a:xfrm>
            </p:spPr>
            <p:txBody>
              <a:bodyPr vert="horz" lIns="91440" tIns="45720" rIns="91440" bIns="45720" rtlCol="0" anchor="t">
                <a:normAutofit/>
              </a:bodyPr>
              <a:lstStyle/>
              <a:p>
                <a:pPr marL="0" indent="0">
                  <a:buNone/>
                </a:pPr>
                <a:endParaRPr lang="en-GB" b="0" i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400" smtClean="0">
                          <a:latin typeface="Cambria Math" panose="02040503050406030204" pitchFamily="18" charset="0"/>
                        </a:rPr>
                        <m:t>V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GB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limLoc m:val="subSup"/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GB" sz="24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240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prefix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GB" sz="2400" b="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j</m:t>
                                  </m:r>
                                </m:sub>
                                <m:sup>
                                  <m:r>
                                    <a:rPr lang="en-GB" sz="2400" b="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sSub>
                                <m:sSubPr>
                                  <m:ctrlPr>
                                    <a:rPr lang="en-GB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GB" sz="24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GB" sz="2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j</m:t>
                                  </m:r>
                                </m:sub>
                              </m:sSub>
                              <m:r>
                                <a:rPr lang="en-GB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DE" sz="240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5C25A2-8C3F-8C6B-3591-C12528F354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6672" y="1825625"/>
                <a:ext cx="10515600" cy="4351338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raphic 5" descr="Video camera with solid fill">
            <a:extLst>
              <a:ext uri="{FF2B5EF4-FFF2-40B4-BE49-F238E27FC236}">
                <a16:creationId xmlns:a16="http://schemas.microsoft.com/office/drawing/2014/main" id="{F0A8FAE0-D9AB-8861-4FE0-88E39DEF15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5975" y="4120642"/>
            <a:ext cx="914400" cy="9144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053131F-AF9F-3295-6FEC-D2EC6270D211}"/>
              </a:ext>
            </a:extLst>
          </p:cNvPr>
          <p:cNvCxnSpPr>
            <a:cxnSpLocks/>
          </p:cNvCxnSpPr>
          <p:nvPr/>
        </p:nvCxnSpPr>
        <p:spPr>
          <a:xfrm>
            <a:off x="2002420" y="5744740"/>
            <a:ext cx="510443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BDC0F31-C7D1-9CF7-556F-167CC27AC957}"/>
              </a:ext>
            </a:extLst>
          </p:cNvPr>
          <p:cNvCxnSpPr>
            <a:cxnSpLocks/>
          </p:cNvCxnSpPr>
          <p:nvPr/>
        </p:nvCxnSpPr>
        <p:spPr>
          <a:xfrm>
            <a:off x="4735975" y="3605353"/>
            <a:ext cx="510443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8BA7F8B-E255-8584-7C01-C8B88147B507}"/>
              </a:ext>
            </a:extLst>
          </p:cNvPr>
          <p:cNvCxnSpPr/>
          <p:nvPr/>
        </p:nvCxnSpPr>
        <p:spPr>
          <a:xfrm>
            <a:off x="1840375" y="4768770"/>
            <a:ext cx="2118167" cy="975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8B0056B-54CE-E140-DB18-A7D1508907D5}"/>
                  </a:ext>
                </a:extLst>
              </p:cNvPr>
              <p:cNvSpPr txBox="1"/>
              <p:nvPr/>
            </p:nvSpPr>
            <p:spPr>
              <a:xfrm>
                <a:off x="1714500" y="4788015"/>
                <a:ext cx="4596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8B0056B-54CE-E140-DB18-A7D1508907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00" y="4788015"/>
                <a:ext cx="45967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5DDF491-9CF6-EEBE-400D-D6F78609A8BF}"/>
                  </a:ext>
                </a:extLst>
              </p:cNvPr>
              <p:cNvSpPr txBox="1"/>
              <p:nvPr/>
            </p:nvSpPr>
            <p:spPr>
              <a:xfrm>
                <a:off x="3728703" y="5652257"/>
                <a:ext cx="4596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5DDF491-9CF6-EEBE-400D-D6F78609A8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8703" y="5652257"/>
                <a:ext cx="45967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C573327-FD41-FDAE-B32E-8E17304CD0C7}"/>
                  </a:ext>
                </a:extLst>
              </p:cNvPr>
              <p:cNvSpPr txBox="1"/>
              <p:nvPr/>
            </p:nvSpPr>
            <p:spPr>
              <a:xfrm>
                <a:off x="6026862" y="3898680"/>
                <a:ext cx="4576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en-GB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C573327-FD41-FDAE-B32E-8E17304CD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6862" y="3898680"/>
                <a:ext cx="457689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E8D2BD4-1C16-E400-A61F-CDF629163E02}"/>
                  </a:ext>
                </a:extLst>
              </p:cNvPr>
              <p:cNvSpPr txBox="1"/>
              <p:nvPr/>
            </p:nvSpPr>
            <p:spPr>
              <a:xfrm>
                <a:off x="6000121" y="3276520"/>
                <a:ext cx="4596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E8D2BD4-1C16-E400-A61F-CDF629163E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121" y="3276520"/>
                <a:ext cx="45967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95CA415-0B37-EA47-6DBC-F2E5E6ABFED0}"/>
                  </a:ext>
                </a:extLst>
              </p:cNvPr>
              <p:cNvSpPr txBox="1"/>
              <p:nvPr/>
            </p:nvSpPr>
            <p:spPr>
              <a:xfrm>
                <a:off x="8951030" y="4665710"/>
                <a:ext cx="4042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95CA415-0B37-EA47-6DBC-F2E5E6ABF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1030" y="4665710"/>
                <a:ext cx="404277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F5A712-E9A9-9E34-83B0-FABE10AC3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51A2FC-56DA-4BFF-A019-CA78EC289D17}" type="slidenum">
              <a:rPr lang="en-DE" smtClean="0"/>
              <a:t>15</a:t>
            </a:fld>
            <a:endParaRPr lang="en-D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9E63AF-2524-3C87-D66C-950DF203A869}"/>
              </a:ext>
            </a:extLst>
          </p:cNvPr>
          <p:cNvGrpSpPr/>
          <p:nvPr/>
        </p:nvGrpSpPr>
        <p:grpSpPr>
          <a:xfrm>
            <a:off x="8876088" y="40010"/>
            <a:ext cx="3171692" cy="2106080"/>
            <a:chOff x="8705984" y="235350"/>
            <a:chExt cx="3171692" cy="210608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BB2D517-71B5-B4F6-ED06-39C4D2F6A72A}"/>
                </a:ext>
              </a:extLst>
            </p:cNvPr>
            <p:cNvSpPr/>
            <p:nvPr/>
          </p:nvSpPr>
          <p:spPr>
            <a:xfrm>
              <a:off x="8705984" y="317158"/>
              <a:ext cx="3171692" cy="202427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BFBE58B-0025-F264-7FA1-DE807DEF4C08}"/>
                </a:ext>
              </a:extLst>
            </p:cNvPr>
            <p:cNvGrpSpPr/>
            <p:nvPr/>
          </p:nvGrpSpPr>
          <p:grpSpPr>
            <a:xfrm>
              <a:off x="8775965" y="235350"/>
              <a:ext cx="3032294" cy="2106080"/>
              <a:chOff x="6799277" y="2360029"/>
              <a:chExt cx="3032294" cy="2106080"/>
            </a:xfrm>
          </p:grpSpPr>
          <p:pic>
            <p:nvPicPr>
              <p:cNvPr id="21" name="Graphic 20" descr="Video camera with solid fill">
                <a:extLst>
                  <a:ext uri="{FF2B5EF4-FFF2-40B4-BE49-F238E27FC236}">
                    <a16:creationId xmlns:a16="http://schemas.microsoft.com/office/drawing/2014/main" id="{0470F2F7-88C2-3791-2192-B44DE00550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799277" y="3147779"/>
                <a:ext cx="621506" cy="621506"/>
              </a:xfrm>
              <a:prstGeom prst="rect">
                <a:avLst/>
              </a:prstGeom>
            </p:spPr>
          </p:pic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325809F3-4BA2-BE96-79C4-E9DA3E956B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15775" y="3549561"/>
                <a:ext cx="581891" cy="34903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9291C7A5-C2CC-3E53-4658-6EA832534F0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97666" y="3422921"/>
                <a:ext cx="341746" cy="47567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6F9B1908-599D-92D7-F4B7-D01178DF6C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39412" y="3458532"/>
                <a:ext cx="434109" cy="4400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B1766094-51F1-2A07-8E72-733469411E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73521" y="3406090"/>
                <a:ext cx="595745" cy="49250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C68F054D-CB5C-3776-397B-351EDDC262BE}"/>
                  </a:ext>
                </a:extLst>
              </p:cNvPr>
              <p:cNvSpPr/>
              <p:nvPr/>
            </p:nvSpPr>
            <p:spPr>
              <a:xfrm>
                <a:off x="9391509" y="3147779"/>
                <a:ext cx="440062" cy="440062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B650329-8D1F-8CD5-F4A9-8F5E2777D812}"/>
                  </a:ext>
                </a:extLst>
              </p:cNvPr>
              <p:cNvSpPr/>
              <p:nvPr/>
            </p:nvSpPr>
            <p:spPr>
              <a:xfrm>
                <a:off x="8152874" y="3357828"/>
                <a:ext cx="347054" cy="32600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>
                  <a:solidFill>
                    <a:srgbClr val="FF0000"/>
                  </a:solidFill>
                </a:endParaRPr>
              </a:p>
            </p:txBody>
          </p:sp>
          <p:sp>
            <p:nvSpPr>
              <p:cNvPr id="29" name="Left Brace 28">
                <a:extLst>
                  <a:ext uri="{FF2B5EF4-FFF2-40B4-BE49-F238E27FC236}">
                    <a16:creationId xmlns:a16="http://schemas.microsoft.com/office/drawing/2014/main" id="{E5DC7371-A4D4-F705-2661-3B5A1BC04055}"/>
                  </a:ext>
                </a:extLst>
              </p:cNvPr>
              <p:cNvSpPr/>
              <p:nvPr/>
            </p:nvSpPr>
            <p:spPr>
              <a:xfrm rot="16200000">
                <a:off x="7883505" y="3534470"/>
                <a:ext cx="151597" cy="1081251"/>
              </a:xfrm>
              <a:prstGeom prst="leftBrac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>
                  <a:solidFill>
                    <a:srgbClr val="FF000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418969AD-0D60-0911-6B10-F8EE59706ED7}"/>
                      </a:ext>
                    </a:extLst>
                  </p:cNvPr>
                  <p:cNvSpPr txBox="1"/>
                  <p:nvPr/>
                </p:nvSpPr>
                <p:spPr>
                  <a:xfrm>
                    <a:off x="7747982" y="4096777"/>
                    <a:ext cx="37619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</m:oMath>
                      </m:oMathPara>
                    </a14:m>
                    <a:endParaRPr lang="en-DE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418969AD-0D60-0911-6B10-F8EE59706ED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47982" y="4096777"/>
                    <a:ext cx="376192" cy="369332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r="-25806" b="-6557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1" name="Left Brace 30">
                <a:extLst>
                  <a:ext uri="{FF2B5EF4-FFF2-40B4-BE49-F238E27FC236}">
                    <a16:creationId xmlns:a16="http://schemas.microsoft.com/office/drawing/2014/main" id="{16444F85-01EC-9F63-6BB7-2EDEB468F867}"/>
                  </a:ext>
                </a:extLst>
              </p:cNvPr>
              <p:cNvSpPr/>
              <p:nvPr/>
            </p:nvSpPr>
            <p:spPr>
              <a:xfrm rot="5400000">
                <a:off x="7794512" y="2773913"/>
                <a:ext cx="165605" cy="911933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32" name="Left Brace 31">
                <a:extLst>
                  <a:ext uri="{FF2B5EF4-FFF2-40B4-BE49-F238E27FC236}">
                    <a16:creationId xmlns:a16="http://schemas.microsoft.com/office/drawing/2014/main" id="{1679DB2D-0C91-F862-28B6-69C45F906B1D}"/>
                  </a:ext>
                </a:extLst>
              </p:cNvPr>
              <p:cNvSpPr/>
              <p:nvPr/>
            </p:nvSpPr>
            <p:spPr>
              <a:xfrm rot="5400000">
                <a:off x="8772933" y="2772389"/>
                <a:ext cx="162556" cy="911933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FDA60903-7C42-F8D5-762A-4E8B439740CD}"/>
                      </a:ext>
                    </a:extLst>
                  </p:cNvPr>
                  <p:cNvSpPr txBox="1"/>
                  <p:nvPr/>
                </p:nvSpPr>
                <p:spPr>
                  <a:xfrm>
                    <a:off x="7429751" y="2777994"/>
                    <a:ext cx="881588" cy="39504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prefix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j</m:t>
                              </m:r>
                            </m:sub>
                          </m:sSub>
                        </m:oMath>
                      </m:oMathPara>
                    </a14:m>
                    <a:endParaRPr lang="en-DE"/>
                  </a:p>
                </p:txBody>
              </p:sp>
            </mc:Choice>
            <mc:Fallback xmlns="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FDA60903-7C42-F8D5-762A-4E8B439740C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29751" y="2777994"/>
                    <a:ext cx="881588" cy="395045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b="-9231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6840F5FE-8CA3-CBEE-763C-59857C3E5825}"/>
                      </a:ext>
                    </a:extLst>
                  </p:cNvPr>
                  <p:cNvSpPr txBox="1"/>
                  <p:nvPr/>
                </p:nvSpPr>
                <p:spPr>
                  <a:xfrm>
                    <a:off x="8398244" y="2783456"/>
                    <a:ext cx="843116" cy="39504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suffix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j</m:t>
                              </m:r>
                            </m:sub>
                          </m:sSub>
                        </m:oMath>
                      </m:oMathPara>
                    </a14:m>
                    <a:endParaRPr lang="en-DE"/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6840F5FE-8CA3-CBEE-763C-59857C3E582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98244" y="2783456"/>
                    <a:ext cx="843116" cy="395045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b="-9231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6" name="Left Brace 35">
                <a:extLst>
                  <a:ext uri="{FF2B5EF4-FFF2-40B4-BE49-F238E27FC236}">
                    <a16:creationId xmlns:a16="http://schemas.microsoft.com/office/drawing/2014/main" id="{02E269AF-B7C8-1DB7-24F1-5D6119E78421}"/>
                  </a:ext>
                </a:extLst>
              </p:cNvPr>
              <p:cNvSpPr/>
              <p:nvPr/>
            </p:nvSpPr>
            <p:spPr>
              <a:xfrm rot="5400000">
                <a:off x="8287162" y="1845803"/>
                <a:ext cx="165605" cy="1880427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4FBCD2F4-42B2-7646-50A6-8D4C987A7728}"/>
                      </a:ext>
                    </a:extLst>
                  </p:cNvPr>
                  <p:cNvSpPr txBox="1"/>
                  <p:nvPr/>
                </p:nvSpPr>
                <p:spPr>
                  <a:xfrm>
                    <a:off x="8129124" y="3621104"/>
                    <a:ext cx="425693" cy="39164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oMath>
                      </m:oMathPara>
                    </a14:m>
                    <a:endParaRPr lang="en-DE"/>
                  </a:p>
                </p:txBody>
              </p:sp>
            </mc:Choice>
            <mc:Fallback xmlns="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4FBCD2F4-42B2-7646-50A6-8D4C987A772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29124" y="3621104"/>
                    <a:ext cx="425693" cy="391646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b="-7692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CCC1AC78-1611-B3AF-0F5F-A119E8A88474}"/>
                      </a:ext>
                    </a:extLst>
                  </p:cNvPr>
                  <p:cNvSpPr txBox="1"/>
                  <p:nvPr/>
                </p:nvSpPr>
                <p:spPr>
                  <a:xfrm>
                    <a:off x="8178625" y="2360029"/>
                    <a:ext cx="37619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oMath>
                      </m:oMathPara>
                    </a14:m>
                    <a:endParaRPr lang="en-DE"/>
                  </a:p>
                </p:txBody>
              </p:sp>
            </mc:Choice>
            <mc:Fallback xmlns="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CCC1AC78-1611-B3AF-0F5F-A119E8A8847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78625" y="2360029"/>
                    <a:ext cx="376192" cy="369332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030671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6A3A9DD-6BBA-DA1B-71D0-E5A8B93F3979}"/>
              </a:ext>
            </a:extLst>
          </p:cNvPr>
          <p:cNvSpPr/>
          <p:nvPr/>
        </p:nvSpPr>
        <p:spPr>
          <a:xfrm>
            <a:off x="5930313" y="3277428"/>
            <a:ext cx="565150" cy="5651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5D94E5-34F3-BBE7-32C8-1F549ED83B9D}"/>
              </a:ext>
            </a:extLst>
          </p:cNvPr>
          <p:cNvSpPr/>
          <p:nvPr/>
        </p:nvSpPr>
        <p:spPr>
          <a:xfrm>
            <a:off x="3655530" y="5497074"/>
            <a:ext cx="565150" cy="5651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5" name="Partial Circle 14">
            <a:extLst>
              <a:ext uri="{FF2B5EF4-FFF2-40B4-BE49-F238E27FC236}">
                <a16:creationId xmlns:a16="http://schemas.microsoft.com/office/drawing/2014/main" id="{9BDC75D6-4867-AFED-2825-F1C1B1BD40CA}"/>
              </a:ext>
            </a:extLst>
          </p:cNvPr>
          <p:cNvSpPr/>
          <p:nvPr/>
        </p:nvSpPr>
        <p:spPr>
          <a:xfrm>
            <a:off x="3269848" y="5102346"/>
            <a:ext cx="1284790" cy="1284790"/>
          </a:xfrm>
          <a:prstGeom prst="pie">
            <a:avLst>
              <a:gd name="adj1" fmla="val 10820451"/>
              <a:gd name="adj2" fmla="val 2157838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73E860F-302E-6979-928C-8FC81CB41267}"/>
              </a:ext>
            </a:extLst>
          </p:cNvPr>
          <p:cNvCxnSpPr>
            <a:cxnSpLocks/>
          </p:cNvCxnSpPr>
          <p:nvPr/>
        </p:nvCxnSpPr>
        <p:spPr>
          <a:xfrm>
            <a:off x="6212888" y="3614618"/>
            <a:ext cx="2738142" cy="11131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Partial Circle 3">
            <a:extLst>
              <a:ext uri="{FF2B5EF4-FFF2-40B4-BE49-F238E27FC236}">
                <a16:creationId xmlns:a16="http://schemas.microsoft.com/office/drawing/2014/main" id="{4F8A4CAF-4894-F421-941E-B273CD1F8345}"/>
              </a:ext>
            </a:extLst>
          </p:cNvPr>
          <p:cNvSpPr/>
          <p:nvPr/>
        </p:nvSpPr>
        <p:spPr>
          <a:xfrm rot="10800000">
            <a:off x="5581017" y="2960569"/>
            <a:ext cx="1284790" cy="1284790"/>
          </a:xfrm>
          <a:prstGeom prst="pie">
            <a:avLst>
              <a:gd name="adj1" fmla="val 10820451"/>
              <a:gd name="adj2" fmla="val 2157838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3F2AE99-48CD-31A0-A2BC-66D9A0812C88}"/>
              </a:ext>
            </a:extLst>
          </p:cNvPr>
          <p:cNvCxnSpPr>
            <a:cxnSpLocks/>
          </p:cNvCxnSpPr>
          <p:nvPr/>
        </p:nvCxnSpPr>
        <p:spPr>
          <a:xfrm flipV="1">
            <a:off x="3938105" y="3603760"/>
            <a:ext cx="2285307" cy="21409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F213495-F91A-5211-6DCF-747179D87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Reformulating Variance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5C25A2-8C3F-8C6B-3591-C12528F354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56672" y="1825625"/>
                <a:ext cx="10515600" cy="4351338"/>
              </a:xfrm>
            </p:spPr>
            <p:txBody>
              <a:bodyPr vert="horz" lIns="91440" tIns="45720" rIns="91440" bIns="45720" rtlCol="0" anchor="t">
                <a:normAutofit/>
              </a:bodyPr>
              <a:lstStyle/>
              <a:p>
                <a:pPr marL="0" indent="0">
                  <a:buNone/>
                </a:pPr>
                <a:endParaRPr lang="en-GB" b="0" i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400">
                          <a:latin typeface="Cambria Math" panose="02040503050406030204" pitchFamily="18" charset="0"/>
                        </a:rPr>
                        <m:t>V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  <m:r>
                            <m:rPr>
                              <m:nor/>
                            </m:rPr>
                            <a:rPr lang="en-DE" sz="2400" dirty="0"/>
                            <m:t> </m:t>
                          </m:r>
                        </m:e>
                      </m:d>
                      <m:r>
                        <a:rPr lang="en-GB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limLoc m:val="subSup"/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GB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GB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240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prefix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GB" sz="240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j</m:t>
                                  </m:r>
                                </m:sub>
                                <m:sup>
                                  <m:r>
                                    <a:rPr lang="en-GB" sz="240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sSub>
                                <m:sSub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GB" sz="24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GB" sz="24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j</m:t>
                                  </m:r>
                                </m:sub>
                              </m:sSub>
                              <m:r>
                                <a:rPr lang="en-GB" sz="2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d>
                      <m:limUpp>
                        <m:limUpp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≤</m:t>
                          </m:r>
                        </m:e>
                        <m:lim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!</m:t>
                          </m:r>
                        </m:lim>
                      </m:limUpp>
                      <m:r>
                        <a:rPr lang="en-GB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𝒄</m:t>
                      </m:r>
                    </m:oMath>
                  </m:oMathPara>
                </a14:m>
                <a:endParaRPr lang="en-DE" sz="240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5C25A2-8C3F-8C6B-3591-C12528F354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6672" y="1825625"/>
                <a:ext cx="10515600" cy="4351338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raphic 5" descr="Video camera with solid fill">
            <a:extLst>
              <a:ext uri="{FF2B5EF4-FFF2-40B4-BE49-F238E27FC236}">
                <a16:creationId xmlns:a16="http://schemas.microsoft.com/office/drawing/2014/main" id="{F0A8FAE0-D9AB-8861-4FE0-88E39DEF15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75" y="4120642"/>
            <a:ext cx="914400" cy="9144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053131F-AF9F-3295-6FEC-D2EC6270D211}"/>
              </a:ext>
            </a:extLst>
          </p:cNvPr>
          <p:cNvCxnSpPr>
            <a:cxnSpLocks/>
          </p:cNvCxnSpPr>
          <p:nvPr/>
        </p:nvCxnSpPr>
        <p:spPr>
          <a:xfrm>
            <a:off x="2002420" y="5744740"/>
            <a:ext cx="510443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BDC0F31-C7D1-9CF7-556F-167CC27AC957}"/>
              </a:ext>
            </a:extLst>
          </p:cNvPr>
          <p:cNvCxnSpPr>
            <a:cxnSpLocks/>
          </p:cNvCxnSpPr>
          <p:nvPr/>
        </p:nvCxnSpPr>
        <p:spPr>
          <a:xfrm>
            <a:off x="4735975" y="3605353"/>
            <a:ext cx="510443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8BA7F8B-E255-8584-7C01-C8B88147B507}"/>
              </a:ext>
            </a:extLst>
          </p:cNvPr>
          <p:cNvCxnSpPr/>
          <p:nvPr/>
        </p:nvCxnSpPr>
        <p:spPr>
          <a:xfrm>
            <a:off x="1840375" y="4768770"/>
            <a:ext cx="2118167" cy="975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8B0056B-54CE-E140-DB18-A7D1508907D5}"/>
                  </a:ext>
                </a:extLst>
              </p:cNvPr>
              <p:cNvSpPr txBox="1"/>
              <p:nvPr/>
            </p:nvSpPr>
            <p:spPr>
              <a:xfrm>
                <a:off x="1714500" y="4788015"/>
                <a:ext cx="4596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8B0056B-54CE-E140-DB18-A7D1508907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00" y="4788015"/>
                <a:ext cx="45967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5DDF491-9CF6-EEBE-400D-D6F78609A8BF}"/>
                  </a:ext>
                </a:extLst>
              </p:cNvPr>
              <p:cNvSpPr txBox="1"/>
              <p:nvPr/>
            </p:nvSpPr>
            <p:spPr>
              <a:xfrm>
                <a:off x="3728703" y="5652257"/>
                <a:ext cx="4596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5DDF491-9CF6-EEBE-400D-D6F78609A8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8703" y="5652257"/>
                <a:ext cx="45967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E8D2BD4-1C16-E400-A61F-CDF629163E02}"/>
                  </a:ext>
                </a:extLst>
              </p:cNvPr>
              <p:cNvSpPr txBox="1"/>
              <p:nvPr/>
            </p:nvSpPr>
            <p:spPr>
              <a:xfrm>
                <a:off x="6000121" y="3276520"/>
                <a:ext cx="4596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E8D2BD4-1C16-E400-A61F-CDF629163E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121" y="3276520"/>
                <a:ext cx="45967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95CA415-0B37-EA47-6DBC-F2E5E6ABFED0}"/>
                  </a:ext>
                </a:extLst>
              </p:cNvPr>
              <p:cNvSpPr txBox="1"/>
              <p:nvPr/>
            </p:nvSpPr>
            <p:spPr>
              <a:xfrm>
                <a:off x="8951030" y="4665710"/>
                <a:ext cx="4042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95CA415-0B37-EA47-6DBC-F2E5E6ABF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1030" y="4665710"/>
                <a:ext cx="404277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F5A712-E9A9-9E34-83B0-FABE10AC3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51A2FC-56DA-4BFF-A019-CA78EC289D17}" type="slidenum">
              <a:rPr lang="en-DE" smtClean="0"/>
              <a:t>16</a:t>
            </a:fld>
            <a:endParaRPr lang="en-DE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09D2AF8-3C17-F4DF-38DE-8C05D1FD2375}"/>
              </a:ext>
            </a:extLst>
          </p:cNvPr>
          <p:cNvCxnSpPr>
            <a:cxnSpLocks/>
          </p:cNvCxnSpPr>
          <p:nvPr/>
        </p:nvCxnSpPr>
        <p:spPr>
          <a:xfrm flipH="1">
            <a:off x="5930313" y="1893209"/>
            <a:ext cx="459682" cy="3150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B1C7691-7177-0FC5-14B6-8E7E5D6F92A1}"/>
                  </a:ext>
                </a:extLst>
              </p:cNvPr>
              <p:cNvSpPr txBox="1"/>
              <p:nvPr/>
            </p:nvSpPr>
            <p:spPr>
              <a:xfrm>
                <a:off x="5818484" y="1314916"/>
                <a:ext cx="251780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/>
                  <a:t>Terminate into radiance</a:t>
                </a:r>
              </a:p>
              <a:p>
                <a:r>
                  <a:rPr lang="en-GB"/>
                  <a:t>cache after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en-GB"/>
                  <a:t> bounces</a:t>
                </a:r>
                <a:endParaRPr lang="en-DE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B1C7691-7177-0FC5-14B6-8E7E5D6F92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8484" y="1314916"/>
                <a:ext cx="2517805" cy="646331"/>
              </a:xfrm>
              <a:prstGeom prst="rect">
                <a:avLst/>
              </a:prstGeom>
              <a:blipFill>
                <a:blip r:embed="rId10"/>
                <a:stretch>
                  <a:fillRect l="-1932" t="-4717" r="-1208" b="-1509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B260AB8-FEDA-7DE4-C5CC-557DC00D9405}"/>
                  </a:ext>
                </a:extLst>
              </p:cNvPr>
              <p:cNvSpPr txBox="1"/>
              <p:nvPr/>
            </p:nvSpPr>
            <p:spPr>
              <a:xfrm>
                <a:off x="9450986" y="2647440"/>
                <a:ext cx="21881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0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GB" sz="2000" b="0" i="0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⇔</m:t>
                      </m:r>
                      <m:r>
                        <m:rPr>
                          <m:sty m:val="p"/>
                        </m:rPr>
                        <a:rPr lang="en-GB" sz="2000" b="0" i="0" smtClean="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GB" sz="2000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DE" sz="200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B260AB8-FEDA-7DE4-C5CC-557DC00D94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0986" y="2647440"/>
                <a:ext cx="2188100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1689B95-4EB6-A2FF-A42A-3B23323F2037}"/>
                  </a:ext>
                </a:extLst>
              </p:cNvPr>
              <p:cNvSpPr txBox="1"/>
              <p:nvPr/>
            </p:nvSpPr>
            <p:spPr>
              <a:xfrm>
                <a:off x="3715023" y="5106885"/>
                <a:ext cx="452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en-GB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1689B95-4EB6-A2FF-A42A-3B23323F20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5023" y="5106885"/>
                <a:ext cx="452368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FEC0DEB-4207-D64E-CEC8-6BB4A7E21B91}"/>
                  </a:ext>
                </a:extLst>
              </p:cNvPr>
              <p:cNvSpPr txBox="1"/>
              <p:nvPr/>
            </p:nvSpPr>
            <p:spPr>
              <a:xfrm>
                <a:off x="6026862" y="3898680"/>
                <a:ext cx="4576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en-GB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FEC0DEB-4207-D64E-CEC8-6BB4A7E21B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6862" y="3898680"/>
                <a:ext cx="457689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B6AA10A2-6B40-F3BB-9119-43B57DA72BB1}"/>
              </a:ext>
            </a:extLst>
          </p:cNvPr>
          <p:cNvSpPr/>
          <p:nvPr/>
        </p:nvSpPr>
        <p:spPr>
          <a:xfrm>
            <a:off x="3815862" y="2110095"/>
            <a:ext cx="1512277" cy="975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6DAE32-B8F6-C12D-2FEB-278AB1A0C1E0}"/>
              </a:ext>
            </a:extLst>
          </p:cNvPr>
          <p:cNvSpPr/>
          <p:nvPr/>
        </p:nvSpPr>
        <p:spPr>
          <a:xfrm>
            <a:off x="7607464" y="2110095"/>
            <a:ext cx="206768" cy="975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DB35D0B-D74C-9C11-9894-2D804A1208F1}"/>
              </a:ext>
            </a:extLst>
          </p:cNvPr>
          <p:cNvGrpSpPr/>
          <p:nvPr/>
        </p:nvGrpSpPr>
        <p:grpSpPr>
          <a:xfrm>
            <a:off x="8876088" y="40010"/>
            <a:ext cx="3171692" cy="2106080"/>
            <a:chOff x="8705984" y="235350"/>
            <a:chExt cx="3171692" cy="210608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4F2BEA0-EE32-7E7B-483C-555AFAB71B1A}"/>
                </a:ext>
              </a:extLst>
            </p:cNvPr>
            <p:cNvSpPr/>
            <p:nvPr/>
          </p:nvSpPr>
          <p:spPr>
            <a:xfrm>
              <a:off x="8705984" y="317158"/>
              <a:ext cx="3171692" cy="202427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D77A9A0-D455-5AAB-762B-311B46247E3F}"/>
                </a:ext>
              </a:extLst>
            </p:cNvPr>
            <p:cNvGrpSpPr/>
            <p:nvPr/>
          </p:nvGrpSpPr>
          <p:grpSpPr>
            <a:xfrm>
              <a:off x="8775965" y="235350"/>
              <a:ext cx="3032294" cy="2106080"/>
              <a:chOff x="6799277" y="2360029"/>
              <a:chExt cx="3032294" cy="2106080"/>
            </a:xfrm>
          </p:grpSpPr>
          <p:pic>
            <p:nvPicPr>
              <p:cNvPr id="23" name="Graphic 22" descr="Video camera with solid fill">
                <a:extLst>
                  <a:ext uri="{FF2B5EF4-FFF2-40B4-BE49-F238E27FC236}">
                    <a16:creationId xmlns:a16="http://schemas.microsoft.com/office/drawing/2014/main" id="{5057F283-A9F0-6FD0-9061-4F6DA6869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799277" y="3147779"/>
                <a:ext cx="621506" cy="621506"/>
              </a:xfrm>
              <a:prstGeom prst="rect">
                <a:avLst/>
              </a:prstGeom>
            </p:spPr>
          </p:pic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77346466-294F-20ED-6A71-2095D91797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15775" y="3549561"/>
                <a:ext cx="581891" cy="34903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C55CFE09-5D94-DFBB-8689-6861FCC74D0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97666" y="3422921"/>
                <a:ext cx="341746" cy="47567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4DAEB926-627D-9693-F111-96A59773E7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39412" y="3458532"/>
                <a:ext cx="434109" cy="4400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13F8C62D-ADB3-E6EB-37E4-9FDA7BC4176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73521" y="3406090"/>
                <a:ext cx="595745" cy="49250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80D70715-AB42-69E6-2029-E9BCEFCB45F1}"/>
                  </a:ext>
                </a:extLst>
              </p:cNvPr>
              <p:cNvSpPr/>
              <p:nvPr/>
            </p:nvSpPr>
            <p:spPr>
              <a:xfrm>
                <a:off x="9391509" y="3147779"/>
                <a:ext cx="440062" cy="440062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BB01F5D-2B11-54F5-4287-8BFF0ABF8132}"/>
                  </a:ext>
                </a:extLst>
              </p:cNvPr>
              <p:cNvSpPr/>
              <p:nvPr/>
            </p:nvSpPr>
            <p:spPr>
              <a:xfrm>
                <a:off x="8152874" y="3357828"/>
                <a:ext cx="347054" cy="32600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>
                  <a:solidFill>
                    <a:srgbClr val="FF0000"/>
                  </a:solidFill>
                </a:endParaRPr>
              </a:p>
            </p:txBody>
          </p:sp>
          <p:sp>
            <p:nvSpPr>
              <p:cNvPr id="35" name="Left Brace 34">
                <a:extLst>
                  <a:ext uri="{FF2B5EF4-FFF2-40B4-BE49-F238E27FC236}">
                    <a16:creationId xmlns:a16="http://schemas.microsoft.com/office/drawing/2014/main" id="{0D9DEEB1-AD99-A57A-94E3-182F7022187C}"/>
                  </a:ext>
                </a:extLst>
              </p:cNvPr>
              <p:cNvSpPr/>
              <p:nvPr/>
            </p:nvSpPr>
            <p:spPr>
              <a:xfrm rot="16200000">
                <a:off x="7883505" y="3534470"/>
                <a:ext cx="151597" cy="1081251"/>
              </a:xfrm>
              <a:prstGeom prst="leftBrac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>
                  <a:solidFill>
                    <a:srgbClr val="FF000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F5356521-28C6-9D59-D191-C21DDF93E597}"/>
                      </a:ext>
                    </a:extLst>
                  </p:cNvPr>
                  <p:cNvSpPr txBox="1"/>
                  <p:nvPr/>
                </p:nvSpPr>
                <p:spPr>
                  <a:xfrm>
                    <a:off x="7747982" y="4096777"/>
                    <a:ext cx="37619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</m:oMath>
                      </m:oMathPara>
                    </a14:m>
                    <a:endParaRPr lang="en-DE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F5356521-28C6-9D59-D191-C21DDF93E59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47982" y="4096777"/>
                    <a:ext cx="376192" cy="369332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r="-25806" b="-6557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7" name="Left Brace 36">
                <a:extLst>
                  <a:ext uri="{FF2B5EF4-FFF2-40B4-BE49-F238E27FC236}">
                    <a16:creationId xmlns:a16="http://schemas.microsoft.com/office/drawing/2014/main" id="{4C42BCD7-0E60-AC59-80E4-2CABC5733115}"/>
                  </a:ext>
                </a:extLst>
              </p:cNvPr>
              <p:cNvSpPr/>
              <p:nvPr/>
            </p:nvSpPr>
            <p:spPr>
              <a:xfrm rot="5400000">
                <a:off x="7794512" y="2773913"/>
                <a:ext cx="165605" cy="911933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38" name="Left Brace 37">
                <a:extLst>
                  <a:ext uri="{FF2B5EF4-FFF2-40B4-BE49-F238E27FC236}">
                    <a16:creationId xmlns:a16="http://schemas.microsoft.com/office/drawing/2014/main" id="{FB36AAB5-4E9C-EC53-8A19-D14CE13C2359}"/>
                  </a:ext>
                </a:extLst>
              </p:cNvPr>
              <p:cNvSpPr/>
              <p:nvPr/>
            </p:nvSpPr>
            <p:spPr>
              <a:xfrm rot="5400000">
                <a:off x="8772933" y="2772389"/>
                <a:ext cx="162556" cy="911933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8F9E5608-52E3-778C-29FE-3B8B28B29861}"/>
                      </a:ext>
                    </a:extLst>
                  </p:cNvPr>
                  <p:cNvSpPr txBox="1"/>
                  <p:nvPr/>
                </p:nvSpPr>
                <p:spPr>
                  <a:xfrm>
                    <a:off x="7429751" y="2777994"/>
                    <a:ext cx="881588" cy="39504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prefix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j</m:t>
                              </m:r>
                            </m:sub>
                          </m:sSub>
                        </m:oMath>
                      </m:oMathPara>
                    </a14:m>
                    <a:endParaRPr lang="en-DE"/>
                  </a:p>
                </p:txBody>
              </p:sp>
            </mc:Choice>
            <mc:Fallback xmlns="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8F9E5608-52E3-778C-29FE-3B8B28B2986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29751" y="2777994"/>
                    <a:ext cx="881588" cy="395045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b="-9231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759AE41A-F019-2213-506A-7A758D5703E5}"/>
                      </a:ext>
                    </a:extLst>
                  </p:cNvPr>
                  <p:cNvSpPr txBox="1"/>
                  <p:nvPr/>
                </p:nvSpPr>
                <p:spPr>
                  <a:xfrm>
                    <a:off x="8398244" y="2783456"/>
                    <a:ext cx="843116" cy="39504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suffix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j</m:t>
                              </m:r>
                            </m:sub>
                          </m:sSub>
                        </m:oMath>
                      </m:oMathPara>
                    </a14:m>
                    <a:endParaRPr lang="en-DE"/>
                  </a:p>
                </p:txBody>
              </p:sp>
            </mc:Choice>
            <mc:Fallback xmlns="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759AE41A-F019-2213-506A-7A758D5703E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98244" y="2783456"/>
                    <a:ext cx="843116" cy="395045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b="-9231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2" name="Left Brace 41">
                <a:extLst>
                  <a:ext uri="{FF2B5EF4-FFF2-40B4-BE49-F238E27FC236}">
                    <a16:creationId xmlns:a16="http://schemas.microsoft.com/office/drawing/2014/main" id="{BCA404CA-971D-947E-4776-3E2512CDAB68}"/>
                  </a:ext>
                </a:extLst>
              </p:cNvPr>
              <p:cNvSpPr/>
              <p:nvPr/>
            </p:nvSpPr>
            <p:spPr>
              <a:xfrm rot="5400000">
                <a:off x="8287162" y="1845803"/>
                <a:ext cx="165605" cy="1880427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C1B148CC-E56C-862D-A8F6-32E8387E09D2}"/>
                      </a:ext>
                    </a:extLst>
                  </p:cNvPr>
                  <p:cNvSpPr txBox="1"/>
                  <p:nvPr/>
                </p:nvSpPr>
                <p:spPr>
                  <a:xfrm>
                    <a:off x="8129124" y="3621104"/>
                    <a:ext cx="425693" cy="39164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oMath>
                      </m:oMathPara>
                    </a14:m>
                    <a:endParaRPr lang="en-DE"/>
                  </a:p>
                </p:txBody>
              </p:sp>
            </mc:Choice>
            <mc:Fallback xmlns="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C1B148CC-E56C-862D-A8F6-32E8387E09D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29124" y="3621104"/>
                    <a:ext cx="425693" cy="391646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b="-7692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BC39679C-6020-EAB3-1BC9-4BECC6A05B0E}"/>
                      </a:ext>
                    </a:extLst>
                  </p:cNvPr>
                  <p:cNvSpPr txBox="1"/>
                  <p:nvPr/>
                </p:nvSpPr>
                <p:spPr>
                  <a:xfrm>
                    <a:off x="8178625" y="2360029"/>
                    <a:ext cx="37619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oMath>
                      </m:oMathPara>
                    </a14:m>
                    <a:endParaRPr lang="en-DE"/>
                  </a:p>
                </p:txBody>
              </p:sp>
            </mc:Choice>
            <mc:Fallback xmlns="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BC39679C-6020-EAB3-1BC9-4BECC6A05B0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78625" y="2360029"/>
                    <a:ext cx="376192" cy="369332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46938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7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B2EE700-AD41-CD95-57D4-A3E1C73283AD}"/>
              </a:ext>
            </a:extLst>
          </p:cNvPr>
          <p:cNvSpPr/>
          <p:nvPr/>
        </p:nvSpPr>
        <p:spPr>
          <a:xfrm flipV="1">
            <a:off x="6750790" y="3452496"/>
            <a:ext cx="565150" cy="5651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F53516-A3AB-5CF8-AC61-1C1F2E4289F1}"/>
              </a:ext>
            </a:extLst>
          </p:cNvPr>
          <p:cNvSpPr/>
          <p:nvPr/>
        </p:nvSpPr>
        <p:spPr>
          <a:xfrm flipV="1">
            <a:off x="6096000" y="5409751"/>
            <a:ext cx="565150" cy="5651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8704A8-8C01-D192-FC95-FC1CE1BF2F7F}"/>
              </a:ext>
            </a:extLst>
          </p:cNvPr>
          <p:cNvSpPr/>
          <p:nvPr/>
        </p:nvSpPr>
        <p:spPr>
          <a:xfrm flipV="1">
            <a:off x="4520014" y="3435925"/>
            <a:ext cx="565150" cy="5651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4248C3-8B89-F3EE-797E-B5DF45393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Algorithm</a:t>
            </a:r>
            <a:endParaRPr lang="en-DE"/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3DC08226-32D0-1BB7-0BE9-E4073A00D6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Accumulate attenuated local variance </a:t>
            </a:r>
            <a:r>
              <a:rPr lang="en-GB">
                <a:solidFill>
                  <a:srgbClr val="C00000"/>
                </a:solidFill>
              </a:rPr>
              <a:t>until threshold is reached</a:t>
            </a:r>
          </a:p>
          <a:p>
            <a:r>
              <a:rPr lang="en-GB">
                <a:solidFill>
                  <a:schemeClr val="accent6"/>
                </a:solidFill>
              </a:rPr>
              <a:t>Interpolate</a:t>
            </a:r>
            <a:r>
              <a:rPr lang="en-GB"/>
              <a:t> to reach exact threshold:</a:t>
            </a:r>
            <a:endParaRPr lang="en-DE"/>
          </a:p>
          <a:p>
            <a:pPr marL="0" indent="0">
              <a:buNone/>
            </a:pPr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755FB5-FBAD-5C9B-F60B-FBB006688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A2FC-56DA-4BFF-A019-CA78EC289D17}" type="slidenum">
              <a:rPr lang="en-DE" smtClean="0"/>
              <a:t>17</a:t>
            </a:fld>
            <a:endParaRPr lang="en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738926-851F-15EA-2558-2D2C9B39DA22}"/>
              </a:ext>
            </a:extLst>
          </p:cNvPr>
          <p:cNvSpPr/>
          <p:nvPr/>
        </p:nvSpPr>
        <p:spPr>
          <a:xfrm>
            <a:off x="3998558" y="5420519"/>
            <a:ext cx="565150" cy="5651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3B387F7-2A5F-4988-D5E1-908ED5D57904}"/>
              </a:ext>
            </a:extLst>
          </p:cNvPr>
          <p:cNvCxnSpPr>
            <a:cxnSpLocks/>
          </p:cNvCxnSpPr>
          <p:nvPr/>
        </p:nvCxnSpPr>
        <p:spPr>
          <a:xfrm>
            <a:off x="2661268" y="5710019"/>
            <a:ext cx="510443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Graphic 12" descr="Video camera with solid fill">
            <a:extLst>
              <a:ext uri="{FF2B5EF4-FFF2-40B4-BE49-F238E27FC236}">
                <a16:creationId xmlns:a16="http://schemas.microsoft.com/office/drawing/2014/main" id="{1BAC4AF9-A2FA-CDA7-DD08-2D14481F81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8681" y="3856721"/>
            <a:ext cx="914400" cy="914400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ADF3E24-2F42-B2F8-4E8A-A94A457C39A8}"/>
              </a:ext>
            </a:extLst>
          </p:cNvPr>
          <p:cNvCxnSpPr>
            <a:cxnSpLocks/>
          </p:cNvCxnSpPr>
          <p:nvPr/>
        </p:nvCxnSpPr>
        <p:spPr>
          <a:xfrm flipV="1">
            <a:off x="2661268" y="3718500"/>
            <a:ext cx="510443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908FF86-5DAB-6BB1-2699-2B9557063AF1}"/>
              </a:ext>
            </a:extLst>
          </p:cNvPr>
          <p:cNvCxnSpPr>
            <a:cxnSpLocks/>
          </p:cNvCxnSpPr>
          <p:nvPr/>
        </p:nvCxnSpPr>
        <p:spPr>
          <a:xfrm>
            <a:off x="1891596" y="4419600"/>
            <a:ext cx="2293433" cy="12753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F5B069C-ACC0-C040-A254-9FEECC63FDCC}"/>
              </a:ext>
            </a:extLst>
          </p:cNvPr>
          <p:cNvCxnSpPr>
            <a:cxnSpLocks/>
          </p:cNvCxnSpPr>
          <p:nvPr/>
        </p:nvCxnSpPr>
        <p:spPr>
          <a:xfrm flipV="1">
            <a:off x="4185029" y="3740420"/>
            <a:ext cx="617560" cy="19772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0179422-BAB2-BE46-E515-2301FDF82BC4}"/>
                  </a:ext>
                </a:extLst>
              </p:cNvPr>
              <p:cNvSpPr txBox="1"/>
              <p:nvPr/>
            </p:nvSpPr>
            <p:spPr>
              <a:xfrm>
                <a:off x="5079247" y="5984432"/>
                <a:ext cx="2598660" cy="3730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de-DE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de-DE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de-DE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de-DE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de-DE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DE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0179422-BAB2-BE46-E515-2301FDF82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9247" y="5984432"/>
                <a:ext cx="2598660" cy="373051"/>
              </a:xfrm>
              <a:prstGeom prst="rect">
                <a:avLst/>
              </a:prstGeom>
              <a:blipFill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773299-D355-016C-5181-634E5AF5EC79}"/>
                  </a:ext>
                </a:extLst>
              </p:cNvPr>
              <p:cNvSpPr txBox="1"/>
              <p:nvPr/>
            </p:nvSpPr>
            <p:spPr>
              <a:xfrm>
                <a:off x="3870114" y="5999520"/>
                <a:ext cx="8612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773299-D355-016C-5181-634E5AF5EC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0114" y="5999520"/>
                <a:ext cx="86126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E5D5C5A-D63A-3AAB-F600-4D583D6327D4}"/>
                  </a:ext>
                </a:extLst>
              </p:cNvPr>
              <p:cNvSpPr txBox="1"/>
              <p:nvPr/>
            </p:nvSpPr>
            <p:spPr>
              <a:xfrm>
                <a:off x="4128985" y="3071872"/>
                <a:ext cx="1605952" cy="3725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de-DE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E5D5C5A-D63A-3AAB-F600-4D583D6327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8985" y="3071872"/>
                <a:ext cx="1605952" cy="372538"/>
              </a:xfrm>
              <a:prstGeom prst="rect">
                <a:avLst/>
              </a:prstGeom>
              <a:blipFill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6402ECC-1A48-D844-91B9-268C0AE0D050}"/>
              </a:ext>
            </a:extLst>
          </p:cNvPr>
          <p:cNvCxnSpPr>
            <a:cxnSpLocks/>
          </p:cNvCxnSpPr>
          <p:nvPr/>
        </p:nvCxnSpPr>
        <p:spPr>
          <a:xfrm>
            <a:off x="4799906" y="3718500"/>
            <a:ext cx="1698642" cy="19764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85D6AF3-436D-92F9-9C56-9213621F2831}"/>
              </a:ext>
            </a:extLst>
          </p:cNvPr>
          <p:cNvCxnSpPr>
            <a:cxnSpLocks/>
          </p:cNvCxnSpPr>
          <p:nvPr/>
        </p:nvCxnSpPr>
        <p:spPr>
          <a:xfrm rot="-300000">
            <a:off x="6409241" y="4673174"/>
            <a:ext cx="503818" cy="155184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2F2FAD1-0780-ED95-4B7E-AE12153C619D}"/>
                  </a:ext>
                </a:extLst>
              </p:cNvPr>
              <p:cNvSpPr txBox="1"/>
              <p:nvPr/>
            </p:nvSpPr>
            <p:spPr>
              <a:xfrm>
                <a:off x="5750759" y="4358357"/>
                <a:ext cx="7972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GB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DE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2F2FAD1-0780-ED95-4B7E-AE12153C61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0759" y="4358357"/>
                <a:ext cx="79720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6EBB4277-B6DF-AE81-78C7-C537CBB16158}"/>
              </a:ext>
            </a:extLst>
          </p:cNvPr>
          <p:cNvSpPr/>
          <p:nvPr/>
        </p:nvSpPr>
        <p:spPr>
          <a:xfrm>
            <a:off x="7018986" y="1825625"/>
            <a:ext cx="4334814" cy="350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2874C38-2443-5228-48DF-5ADCCDF4E658}"/>
              </a:ext>
            </a:extLst>
          </p:cNvPr>
          <p:cNvSpPr/>
          <p:nvPr/>
        </p:nvSpPr>
        <p:spPr>
          <a:xfrm>
            <a:off x="729346" y="2349025"/>
            <a:ext cx="6049725" cy="4694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698F224-288A-C71C-8FB6-7FEFF1CF0249}"/>
                  </a:ext>
                </a:extLst>
              </p:cNvPr>
              <p:cNvSpPr txBox="1"/>
              <p:nvPr/>
            </p:nvSpPr>
            <p:spPr>
              <a:xfrm>
                <a:off x="4487593" y="4469963"/>
                <a:ext cx="31231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698F224-288A-C71C-8FB6-7FEFF1CF0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593" y="4469963"/>
                <a:ext cx="312313" cy="369332"/>
              </a:xfrm>
              <a:prstGeom prst="rect">
                <a:avLst/>
              </a:prstGeom>
              <a:blipFill>
                <a:blip r:embed="rId9"/>
                <a:stretch>
                  <a:fillRect l="-5882" r="-7843" b="-1311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86CA52F-B189-962C-6F8C-5AB5B2ED62B7}"/>
                  </a:ext>
                </a:extLst>
              </p:cNvPr>
              <p:cNvSpPr txBox="1"/>
              <p:nvPr/>
            </p:nvSpPr>
            <p:spPr>
              <a:xfrm>
                <a:off x="5157312" y="4363057"/>
                <a:ext cx="31231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86CA52F-B189-962C-6F8C-5AB5B2ED62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7312" y="4363057"/>
                <a:ext cx="312313" cy="369332"/>
              </a:xfrm>
              <a:prstGeom prst="rect">
                <a:avLst/>
              </a:prstGeom>
              <a:blipFill>
                <a:blip r:embed="rId10"/>
                <a:stretch>
                  <a:fillRect l="-5882" r="-9804" b="-1333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CC68636-0B6B-4473-6871-6DBDF23D3DE0}"/>
                  </a:ext>
                </a:extLst>
              </p:cNvPr>
              <p:cNvSpPr txBox="1"/>
              <p:nvPr/>
            </p:nvSpPr>
            <p:spPr>
              <a:xfrm>
                <a:off x="4990166" y="3673491"/>
                <a:ext cx="50270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CC68636-0B6B-4473-6871-6DBDF23D3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166" y="3673491"/>
                <a:ext cx="50270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10F4B9E-744C-1EA5-0FEF-1E9EE82BBF39}"/>
                  </a:ext>
                </a:extLst>
              </p:cNvPr>
              <p:cNvSpPr txBox="1"/>
              <p:nvPr/>
            </p:nvSpPr>
            <p:spPr>
              <a:xfrm>
                <a:off x="4480936" y="5378054"/>
                <a:ext cx="50270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10F4B9E-744C-1EA5-0FEF-1E9EE82BBF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936" y="5378054"/>
                <a:ext cx="502706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E98F906-11A7-728A-BF29-B8150D81229C}"/>
                  </a:ext>
                </a:extLst>
              </p:cNvPr>
              <p:cNvSpPr txBox="1"/>
              <p:nvPr/>
            </p:nvSpPr>
            <p:spPr>
              <a:xfrm>
                <a:off x="5671056" y="5342907"/>
                <a:ext cx="50270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E98F906-11A7-728A-BF29-B8150D8122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1056" y="5342907"/>
                <a:ext cx="502706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1E7A2154-B13B-8BAB-CEE1-CD31EEA9D372}"/>
              </a:ext>
            </a:extLst>
          </p:cNvPr>
          <p:cNvGrpSpPr/>
          <p:nvPr/>
        </p:nvGrpSpPr>
        <p:grpSpPr>
          <a:xfrm>
            <a:off x="3003387" y="1786107"/>
            <a:ext cx="1951854" cy="523220"/>
            <a:chOff x="3003387" y="1786107"/>
            <a:chExt cx="1951854" cy="52322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92A77AC-D482-A8EA-8AA6-C6E8B4EA7163}"/>
                </a:ext>
              </a:extLst>
            </p:cNvPr>
            <p:cNvSpPr/>
            <p:nvPr/>
          </p:nvSpPr>
          <p:spPr>
            <a:xfrm>
              <a:off x="3079750" y="1895523"/>
              <a:ext cx="1682056" cy="2998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C2B0C50-D537-8E4A-39F1-6D020C8DE990}"/>
                </a:ext>
              </a:extLst>
            </p:cNvPr>
            <p:cNvSpPr txBox="1"/>
            <p:nvPr/>
          </p:nvSpPr>
          <p:spPr>
            <a:xfrm>
              <a:off x="3003387" y="1786107"/>
              <a:ext cx="195185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800">
                  <a:solidFill>
                    <a:srgbClr val="0070C0"/>
                  </a:solidFill>
                </a:rPr>
                <a:t>attenuated</a:t>
              </a:r>
              <a:endParaRPr lang="en-US" sz="2800">
                <a:solidFill>
                  <a:srgbClr val="0070C0"/>
                </a:solidFill>
              </a:endParaRP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E530436-42DE-D312-7C42-FDF83ADA1B74}"/>
              </a:ext>
            </a:extLst>
          </p:cNvPr>
          <p:cNvCxnSpPr>
            <a:cxnSpLocks/>
          </p:cNvCxnSpPr>
          <p:nvPr/>
        </p:nvCxnSpPr>
        <p:spPr>
          <a:xfrm flipV="1">
            <a:off x="6498548" y="3740420"/>
            <a:ext cx="389377" cy="19545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CF2B066-2F10-B4C7-3224-7D1D0AA0A119}"/>
                  </a:ext>
                </a:extLst>
              </p:cNvPr>
              <p:cNvSpPr txBox="1"/>
              <p:nvPr/>
            </p:nvSpPr>
            <p:spPr>
              <a:xfrm>
                <a:off x="8181058" y="3655766"/>
                <a:ext cx="3825420" cy="11835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DE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−</m:t>
                              </m:r>
                              <m:d>
                                <m:dPr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de-DE" sz="2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2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de-DE" sz="2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de-DE" sz="24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sSubSup>
                                <m:sSubSupPr>
                                  <m:ctrlPr>
                                    <a:rPr lang="de-DE" sz="2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2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sz="24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de-DE" sz="2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2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de-DE" sz="24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CF2B066-2F10-B4C7-3224-7D1D0AA0A1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1058" y="3655766"/>
                <a:ext cx="3825420" cy="11835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787F90C-0210-4F55-60A0-3AB8299DACCB}"/>
                  </a:ext>
                </a:extLst>
              </p:cNvPr>
              <p:cNvSpPr txBox="1"/>
              <p:nvPr/>
            </p:nvSpPr>
            <p:spPr>
              <a:xfrm>
                <a:off x="7073708" y="4174373"/>
                <a:ext cx="948145" cy="3730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de-DE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de-DE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787F90C-0210-4F55-60A0-3AB8299DAC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3708" y="4174373"/>
                <a:ext cx="948145" cy="373051"/>
              </a:xfrm>
              <a:prstGeom prst="rect">
                <a:avLst/>
              </a:prstGeom>
              <a:blipFill>
                <a:blip r:embed="rId1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ight Brace 48">
            <a:extLst>
              <a:ext uri="{FF2B5EF4-FFF2-40B4-BE49-F238E27FC236}">
                <a16:creationId xmlns:a16="http://schemas.microsoft.com/office/drawing/2014/main" id="{1BC238D3-72F9-E464-48AE-519D682A9105}"/>
              </a:ext>
            </a:extLst>
          </p:cNvPr>
          <p:cNvSpPr/>
          <p:nvPr/>
        </p:nvSpPr>
        <p:spPr>
          <a:xfrm rot="726321">
            <a:off x="6801926" y="3813998"/>
            <a:ext cx="277239" cy="1881684"/>
          </a:xfrm>
          <a:prstGeom prst="rightBrace">
            <a:avLst>
              <a:gd name="adj1" fmla="val 8333"/>
              <a:gd name="adj2" fmla="val 28764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0B33EB46-012B-8F4D-D948-49908074A4EB}"/>
                  </a:ext>
                </a:extLst>
              </p:cNvPr>
              <p:cNvSpPr txBox="1"/>
              <p:nvPr/>
            </p:nvSpPr>
            <p:spPr>
              <a:xfrm>
                <a:off x="6760693" y="5054829"/>
                <a:ext cx="1823191" cy="3725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de-DE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de-DE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0B33EB46-012B-8F4D-D948-49908074A4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0693" y="5054829"/>
                <a:ext cx="1823191" cy="372538"/>
              </a:xfrm>
              <a:prstGeom prst="rect">
                <a:avLst/>
              </a:prstGeom>
              <a:blipFill>
                <a:blip r:embed="rId16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Left Brace 59">
            <a:extLst>
              <a:ext uri="{FF2B5EF4-FFF2-40B4-BE49-F238E27FC236}">
                <a16:creationId xmlns:a16="http://schemas.microsoft.com/office/drawing/2014/main" id="{3CEDD451-8173-B2DA-C7FD-9DA3113F0E99}"/>
              </a:ext>
            </a:extLst>
          </p:cNvPr>
          <p:cNvSpPr/>
          <p:nvPr/>
        </p:nvSpPr>
        <p:spPr>
          <a:xfrm rot="11522852">
            <a:off x="6627543" y="4781452"/>
            <a:ext cx="155681" cy="901906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8D389C-1387-40B6-1F12-6DE42EF035B0}"/>
                  </a:ext>
                </a:extLst>
              </p:cNvPr>
              <p:cNvSpPr txBox="1"/>
              <p:nvPr/>
            </p:nvSpPr>
            <p:spPr>
              <a:xfrm>
                <a:off x="8182465" y="2528036"/>
                <a:ext cx="2795317" cy="480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m:rPr>
                          <m:nor/>
                        </m:rPr>
                        <a:rPr lang="en-GB" sz="24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prefi</m:t>
                      </m:r>
                      <m:sSub>
                        <m:sSubPr>
                          <m:ctrlPr>
                            <a:rPr lang="en-GB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GB" sz="2400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GB" sz="2400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GB" sz="2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cach</m:t>
                      </m:r>
                      <m:sSub>
                        <m:sSubPr>
                          <m:ctrlP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GB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GB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DE" sz="24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8D389C-1387-40B6-1F12-6DE42EF03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2465" y="2528036"/>
                <a:ext cx="2795317" cy="480516"/>
              </a:xfrm>
              <a:prstGeom prst="rect">
                <a:avLst/>
              </a:prstGeom>
              <a:blipFill>
                <a:blip r:embed="rId17"/>
                <a:stretch>
                  <a:fillRect b="-1392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4BE6DF4-91B8-E8E6-3380-648A742FB21C}"/>
                  </a:ext>
                </a:extLst>
              </p:cNvPr>
              <p:cNvSpPr txBox="1"/>
              <p:nvPr/>
            </p:nvSpPr>
            <p:spPr>
              <a:xfrm>
                <a:off x="8182465" y="2515024"/>
                <a:ext cx="3852530" cy="8649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≈</m:t>
                      </m:r>
                      <m:d>
                        <m:d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r>
                        <m:rPr>
                          <m:nor/>
                        </m:rPr>
                        <a:rPr lang="en-GB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24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prefi</m:t>
                      </m:r>
                      <m:sSub>
                        <m:sSubPr>
                          <m:ctrlPr>
                            <a:rPr lang="en-GB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GB" sz="2400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GB" sz="2400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GB" sz="2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cach</m:t>
                      </m:r>
                      <m:sSub>
                        <m:sSubPr>
                          <m:ctrlP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GB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GB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2400" b="0" i="1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m:rPr>
                          <m:nor/>
                        </m:rPr>
                        <a:rPr lang="en-GB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24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prefi</m:t>
                      </m:r>
                      <m:sSub>
                        <m:sSubPr>
                          <m:ctrlPr>
                            <a:rPr lang="en-GB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GB" sz="2400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GB" sz="2400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GB" sz="2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cach</m:t>
                      </m:r>
                      <m:sSub>
                        <m:sSubPr>
                          <m:ctrlP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GB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GB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DE" sz="24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4BE6DF4-91B8-E8E6-3380-648A742FB2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2465" y="2515024"/>
                <a:ext cx="3852530" cy="864980"/>
              </a:xfrm>
              <a:prstGeom prst="rect">
                <a:avLst/>
              </a:prstGeom>
              <a:blipFill>
                <a:blip r:embed="rId18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86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9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5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8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1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4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0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3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6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10" grpId="0" animBg="1"/>
      <p:bldP spid="10" grpId="1" animBg="1"/>
      <p:bldP spid="8" grpId="0" animBg="1"/>
      <p:bldP spid="16" grpId="0"/>
      <p:bldP spid="17" grpId="0"/>
      <p:bldP spid="18" grpId="0"/>
      <p:bldP spid="18" grpId="1"/>
      <p:bldP spid="25" grpId="0"/>
      <p:bldP spid="30" grpId="0" animBg="1"/>
      <p:bldP spid="31" grpId="0" animBg="1"/>
      <p:bldP spid="33" grpId="0"/>
      <p:bldP spid="33" grpId="1"/>
      <p:bldP spid="34" grpId="0"/>
      <p:bldP spid="34" grpId="1"/>
      <p:bldP spid="36" grpId="0"/>
      <p:bldP spid="36" grpId="1"/>
      <p:bldP spid="37" grpId="0"/>
      <p:bldP spid="38" grpId="0"/>
      <p:bldP spid="23" grpId="0"/>
      <p:bldP spid="48" grpId="0"/>
      <p:bldP spid="49" grpId="0" animBg="1"/>
      <p:bldP spid="58" grpId="0"/>
      <p:bldP spid="60" grpId="0" animBg="1"/>
      <p:bldP spid="6" grpId="0"/>
      <p:bldP spid="6" grpId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ideo">
            <a:hlinkClick r:id="" action="ppaction://media"/>
            <a:extLst>
              <a:ext uri="{FF2B5EF4-FFF2-40B4-BE49-F238E27FC236}">
                <a16:creationId xmlns:a16="http://schemas.microsoft.com/office/drawing/2014/main" id="{97AFE651-CEAA-9350-7AC1-A45061F57A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3886" y="1825625"/>
            <a:ext cx="10515600" cy="4206240"/>
          </a:xfrm>
          <a:prstGeom prst="rect">
            <a:avLst/>
          </a:prstGeom>
        </p:spPr>
      </p:pic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F4EF6E1B-89A0-C082-7F2B-3BC017BB3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3885" y="1825625"/>
            <a:ext cx="10515600" cy="4351338"/>
          </a:xfrm>
        </p:spPr>
        <p:txBody>
          <a:bodyPr/>
          <a:lstStyle/>
          <a:p>
            <a:endParaRPr lang="en-DE"/>
          </a:p>
        </p:txBody>
      </p:sp>
      <p:pic>
        <p:nvPicPr>
          <p:cNvPr id="17" name="video">
            <a:hlinkClick r:id="" action="ppaction://media"/>
            <a:extLst>
              <a:ext uri="{FF2B5EF4-FFF2-40B4-BE49-F238E27FC236}">
                <a16:creationId xmlns:a16="http://schemas.microsoft.com/office/drawing/2014/main" id="{6C56C9DC-71AF-8A58-01FD-8984189FC0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3886" y="1825625"/>
            <a:ext cx="10515600" cy="4206240"/>
          </a:xfrm>
          <a:prstGeom prst="rect">
            <a:avLst/>
          </a:prstGeom>
        </p:spPr>
      </p:pic>
      <p:pic>
        <p:nvPicPr>
          <p:cNvPr id="18" name="video">
            <a:hlinkClick r:id="" action="ppaction://media"/>
            <a:extLst>
              <a:ext uri="{FF2B5EF4-FFF2-40B4-BE49-F238E27FC236}">
                <a16:creationId xmlns:a16="http://schemas.microsoft.com/office/drawing/2014/main" id="{82F74F1D-7A3D-9C19-027A-08C3BEA5E6F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3886" y="1825625"/>
            <a:ext cx="10515600" cy="42062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213495-F91A-5211-6DCF-747179D87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Discrete Analogue of Path Tracer</a:t>
            </a:r>
            <a:endParaRPr lang="en-D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5E0155-802F-FA28-E39D-5AD884B3A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51A2FC-56DA-4BFF-A019-CA78EC289D17}" type="slidenum">
              <a:rPr lang="en-DE" smtClean="0"/>
              <a:t>18</a:t>
            </a:fld>
            <a:endParaRPr lang="en-D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84E351-3ACC-4B7E-8C6B-B305CC9F4BD7}"/>
              </a:ext>
            </a:extLst>
          </p:cNvPr>
          <p:cNvSpPr txBox="1"/>
          <p:nvPr/>
        </p:nvSpPr>
        <p:spPr>
          <a:xfrm>
            <a:off x="137482" y="2066925"/>
            <a:ext cx="1444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Camera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7A1439-91A8-CEAC-B900-2FEA6E1E9082}"/>
              </a:ext>
            </a:extLst>
          </p:cNvPr>
          <p:cNvSpPr txBox="1"/>
          <p:nvPr/>
        </p:nvSpPr>
        <p:spPr>
          <a:xfrm>
            <a:off x="137482" y="2970530"/>
            <a:ext cx="1444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Primary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FCFD81-3FBD-8B5F-BFB1-7D63A695AEEF}"/>
              </a:ext>
            </a:extLst>
          </p:cNvPr>
          <p:cNvSpPr txBox="1"/>
          <p:nvPr/>
        </p:nvSpPr>
        <p:spPr>
          <a:xfrm>
            <a:off x="137482" y="3874135"/>
            <a:ext cx="1444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Secondary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8D2822-527F-356F-04D6-5894DC469085}"/>
              </a:ext>
            </a:extLst>
          </p:cNvPr>
          <p:cNvSpPr txBox="1"/>
          <p:nvPr/>
        </p:nvSpPr>
        <p:spPr>
          <a:xfrm>
            <a:off x="137482" y="4777740"/>
            <a:ext cx="1444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Tertiary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14A62A9-4BE0-370C-E16D-118F65B6BD72}"/>
              </a:ext>
            </a:extLst>
          </p:cNvPr>
          <p:cNvGrpSpPr/>
          <p:nvPr/>
        </p:nvGrpSpPr>
        <p:grpSpPr>
          <a:xfrm>
            <a:off x="2277194" y="1972014"/>
            <a:ext cx="1446348" cy="3154709"/>
            <a:chOff x="2277194" y="1972014"/>
            <a:chExt cx="1446348" cy="3154709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02DEC10-F569-979E-E066-6C0901C793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70638" y="2180492"/>
              <a:ext cx="1050681" cy="90560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A980E3F-73A6-606C-345B-8810381FE66C}"/>
                </a:ext>
              </a:extLst>
            </p:cNvPr>
            <p:cNvCxnSpPr>
              <a:cxnSpLocks/>
            </p:cNvCxnSpPr>
            <p:nvPr/>
          </p:nvCxnSpPr>
          <p:spPr>
            <a:xfrm>
              <a:off x="2470638" y="3086100"/>
              <a:ext cx="531935" cy="931985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BF5BD50-5A7C-2DC7-E596-566D3E3526F4}"/>
                </a:ext>
              </a:extLst>
            </p:cNvPr>
            <p:cNvCxnSpPr>
              <a:cxnSpLocks/>
            </p:cNvCxnSpPr>
            <p:nvPr/>
          </p:nvCxnSpPr>
          <p:spPr>
            <a:xfrm>
              <a:off x="3002573" y="4018085"/>
              <a:ext cx="259373" cy="9144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3D7B932-3CD9-D7A6-18BF-5AF1240235C8}"/>
                </a:ext>
              </a:extLst>
            </p:cNvPr>
            <p:cNvSpPr/>
            <p:nvPr/>
          </p:nvSpPr>
          <p:spPr>
            <a:xfrm>
              <a:off x="3336654" y="1972014"/>
              <a:ext cx="386888" cy="38688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E288BBB-07CD-22A7-363F-CA8A6CD02F82}"/>
                </a:ext>
              </a:extLst>
            </p:cNvPr>
            <p:cNvSpPr/>
            <p:nvPr/>
          </p:nvSpPr>
          <p:spPr>
            <a:xfrm>
              <a:off x="2277194" y="2892656"/>
              <a:ext cx="386888" cy="38688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11B6B8E-EF92-7CED-863D-C88D28C755C2}"/>
                </a:ext>
              </a:extLst>
            </p:cNvPr>
            <p:cNvSpPr/>
            <p:nvPr/>
          </p:nvSpPr>
          <p:spPr>
            <a:xfrm>
              <a:off x="2802534" y="3821505"/>
              <a:ext cx="386888" cy="38688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018A747-7DBD-F901-8D9E-B952F819DE27}"/>
                </a:ext>
              </a:extLst>
            </p:cNvPr>
            <p:cNvSpPr/>
            <p:nvPr/>
          </p:nvSpPr>
          <p:spPr>
            <a:xfrm>
              <a:off x="3068503" y="4739835"/>
              <a:ext cx="386888" cy="38688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71A25DD-F50B-6A38-CC5F-AAF0E7DDC4EB}"/>
              </a:ext>
            </a:extLst>
          </p:cNvPr>
          <p:cNvCxnSpPr>
            <a:cxnSpLocks/>
          </p:cNvCxnSpPr>
          <p:nvPr/>
        </p:nvCxnSpPr>
        <p:spPr>
          <a:xfrm>
            <a:off x="8682930" y="2950747"/>
            <a:ext cx="351064" cy="5432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7E99EA1-A2F5-705B-1AB6-5DE33F2E9F59}"/>
              </a:ext>
            </a:extLst>
          </p:cNvPr>
          <p:cNvCxnSpPr>
            <a:cxnSpLocks/>
          </p:cNvCxnSpPr>
          <p:nvPr/>
        </p:nvCxnSpPr>
        <p:spPr>
          <a:xfrm flipH="1">
            <a:off x="4838071" y="2776380"/>
            <a:ext cx="563336" cy="5432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F4CFC2F-5AE9-F363-72D3-BAFCD3A969B3}"/>
              </a:ext>
            </a:extLst>
          </p:cNvPr>
          <p:cNvGrpSpPr/>
          <p:nvPr/>
        </p:nvGrpSpPr>
        <p:grpSpPr>
          <a:xfrm>
            <a:off x="187122" y="5667846"/>
            <a:ext cx="6966696" cy="369332"/>
            <a:chOff x="72814" y="5963134"/>
            <a:chExt cx="6966696" cy="36933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E033008-1025-2CB0-9B7B-EB72AA1DF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1582457" y="6088856"/>
              <a:ext cx="3897649" cy="140706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685B6FF-DEB2-56EA-7320-58067EAD56AF}"/>
                </a:ext>
              </a:extLst>
            </p:cNvPr>
            <p:cNvSpPr txBox="1"/>
            <p:nvPr/>
          </p:nvSpPr>
          <p:spPr>
            <a:xfrm>
              <a:off x="72814" y="5963134"/>
              <a:ext cx="15096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/>
                <a:t>Low Variance</a:t>
              </a:r>
              <a:endParaRPr lang="en-DE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3D7E047-89A3-F3C9-5DE3-74F1149B1720}"/>
                </a:ext>
              </a:extLst>
            </p:cNvPr>
            <p:cNvSpPr txBox="1"/>
            <p:nvPr/>
          </p:nvSpPr>
          <p:spPr>
            <a:xfrm>
              <a:off x="5480109" y="5963134"/>
              <a:ext cx="15594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High Variance</a:t>
              </a:r>
              <a:endParaRPr lang="en-DE"/>
            </a:p>
          </p:txBody>
        </p:sp>
      </p:grpSp>
    </p:spTree>
    <p:extLst>
      <p:ext uri="{BB962C8B-B14F-4D97-AF65-F5344CB8AC3E}">
        <p14:creationId xmlns:p14="http://schemas.microsoft.com/office/powerpoint/2010/main" val="237058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9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499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66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1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8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ariance_bounding_path_tracer">
            <a:hlinkClick r:id="" action="ppaction://media"/>
            <a:extLst>
              <a:ext uri="{FF2B5EF4-FFF2-40B4-BE49-F238E27FC236}">
                <a16:creationId xmlns:a16="http://schemas.microsoft.com/office/drawing/2014/main" id="{77F1830D-9E19-84AE-CE09-E94F0DC0B6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20000" contrast="33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30725F-A7F3-0867-9D07-996FCE012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</a:rPr>
              <a:t> Real Path Tracer – Variance Bounding </a:t>
            </a:r>
            <a:r>
              <a:rPr lang="en-US" sz="100">
                <a:solidFill>
                  <a:schemeClr val="bg1"/>
                </a:solidFill>
                <a:highlight>
                  <a:srgbClr val="000000"/>
                </a:highlight>
              </a:rPr>
              <a:t>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FCF9DB-7D6D-A28E-C4AB-554CAB700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51A2FC-56DA-4BFF-A019-CA78EC289D17}" type="slidenum">
              <a:rPr lang="en-DE" smtClean="0"/>
              <a:t>19</a:t>
            </a:fld>
            <a:endParaRPr lang="en-D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178007-905A-984F-BBEC-7C6F0DB66B3D}"/>
              </a:ext>
            </a:extLst>
          </p:cNvPr>
          <p:cNvSpPr/>
          <p:nvPr/>
        </p:nvSpPr>
        <p:spPr>
          <a:xfrm>
            <a:off x="114299" y="6487125"/>
            <a:ext cx="5800725" cy="23752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BC6292-9EE0-C898-744A-4E9DD15C9C70}"/>
              </a:ext>
            </a:extLst>
          </p:cNvPr>
          <p:cNvSpPr/>
          <p:nvPr/>
        </p:nvSpPr>
        <p:spPr>
          <a:xfrm>
            <a:off x="152399" y="6522243"/>
            <a:ext cx="5730876" cy="1666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60DAD9-BA5C-9EB3-1A26-8E6C93807053}"/>
              </a:ext>
            </a:extLst>
          </p:cNvPr>
          <p:cNvSpPr txBox="1"/>
          <p:nvPr/>
        </p:nvSpPr>
        <p:spPr>
          <a:xfrm>
            <a:off x="-11905" y="6125828"/>
            <a:ext cx="1912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</a:rPr>
              <a:t> Variance Bound </a:t>
            </a:r>
            <a:r>
              <a:rPr lang="en-US" sz="100">
                <a:solidFill>
                  <a:schemeClr val="bg1"/>
                </a:solidFill>
                <a:highlight>
                  <a:srgbClr val="000000"/>
                </a:highlight>
              </a:rPr>
              <a:t>.</a:t>
            </a:r>
            <a:endParaRPr lang="en-DE" sz="10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67064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xit" presetSubtype="8" fill="hold" grpId="1" nodeType="withEffect">
                                  <p:stCondLst>
                                    <p:cond delay="1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6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62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ntro_path_tracing">
            <a:hlinkClick r:id="" action="ppaction://media"/>
            <a:extLst>
              <a:ext uri="{FF2B5EF4-FFF2-40B4-BE49-F238E27FC236}">
                <a16:creationId xmlns:a16="http://schemas.microsoft.com/office/drawing/2014/main" id="{CC4DD4BE-1E00-8314-BE9A-DA0AB0B1F7D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20000" contrast="33000"/>
          </a:blip>
          <a:stretch>
            <a:fillRect/>
          </a:stretch>
        </p:blipFill>
        <p:spPr>
          <a:xfrm>
            <a:off x="0" y="0"/>
            <a:ext cx="12192000" cy="685784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39A0B1-3FC2-5532-CCDF-28278BA52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</a:rPr>
              <a:t>Real-Time Path Tracing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F41577-7830-A1C9-576A-C0E4DB184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51A2FC-56DA-4BFF-A019-CA78EC289D17}" type="slidenum">
              <a:rPr lang="en-DE" smtClean="0"/>
              <a:t>2</a:t>
            </a:fld>
            <a:endParaRPr lang="en-D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BC7E69-6859-4003-25DC-1D80EFC9874A}"/>
              </a:ext>
            </a:extLst>
          </p:cNvPr>
          <p:cNvSpPr txBox="1"/>
          <p:nvPr/>
        </p:nvSpPr>
        <p:spPr>
          <a:xfrm>
            <a:off x="6152148" y="6352143"/>
            <a:ext cx="898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highlight>
                  <a:srgbClr val="000000"/>
                </a:highlight>
              </a:rPr>
              <a:t>+ SVGF</a:t>
            </a:r>
            <a:endParaRPr lang="en-DE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43F77E-02EC-0D93-D51D-4EC2206688A5}"/>
              </a:ext>
            </a:extLst>
          </p:cNvPr>
          <p:cNvSpPr txBox="1"/>
          <p:nvPr/>
        </p:nvSpPr>
        <p:spPr>
          <a:xfrm>
            <a:off x="64168" y="6352143"/>
            <a:ext cx="1970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highlight>
                  <a:srgbClr val="000000"/>
                </a:highlight>
              </a:rPr>
              <a:t>Path Tracer (1spp)</a:t>
            </a:r>
            <a:endParaRPr lang="en-DE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7328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AAF81-398A-B1CD-31E1-D14F466BF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 to Path Tracer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B125AA-AFBD-13DD-4CAF-F0E8B7D9C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51A2FC-56DA-4BFF-A019-CA78EC289D17}" type="slidenum">
              <a:rPr lang="en-DE" smtClean="0"/>
              <a:t>20</a:t>
            </a:fld>
            <a:endParaRPr lang="en-DE"/>
          </a:p>
        </p:txBody>
      </p:sp>
      <p:pic>
        <p:nvPicPr>
          <p:cNvPr id="15" name="Content Placeholder 14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66FFF3F7-77EE-B665-35DE-A417F3EC3C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88" y="2015797"/>
            <a:ext cx="10413024" cy="3805980"/>
          </a:xfrm>
        </p:spPr>
      </p:pic>
    </p:spTree>
    <p:extLst>
      <p:ext uri="{BB962C8B-B14F-4D97-AF65-F5344CB8AC3E}">
        <p14:creationId xmlns:p14="http://schemas.microsoft.com/office/powerpoint/2010/main" val="1053849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C9365-4F16-5C37-87A7-B7C30BDAB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 to Area-Spread</a:t>
            </a:r>
          </a:p>
        </p:txBody>
      </p:sp>
      <p:pic>
        <p:nvPicPr>
          <p:cNvPr id="5" name="Content Placeholder 4" descr="A collage of images of a person in a room&#10;&#10;Description automatically generated">
            <a:extLst>
              <a:ext uri="{FF2B5EF4-FFF2-40B4-BE49-F238E27FC236}">
                <a16:creationId xmlns:a16="http://schemas.microsoft.com/office/drawing/2014/main" id="{348659D3-6F17-B637-0FA1-54CB8E03C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80" y="1690688"/>
            <a:ext cx="11607439" cy="4397285"/>
          </a:xfrm>
        </p:spPr>
      </p:pic>
      <p:pic>
        <p:nvPicPr>
          <p:cNvPr id="8" name="Content Placeholder 4" descr="A collage of images of a person in a room&#10;&#10;Description automatically generated">
            <a:extLst>
              <a:ext uri="{FF2B5EF4-FFF2-40B4-BE49-F238E27FC236}">
                <a16:creationId xmlns:a16="http://schemas.microsoft.com/office/drawing/2014/main" id="{81449B0D-BF2A-C49C-5B36-98FA6B64B6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7225" y="1857375"/>
            <a:ext cx="7432493" cy="423059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86595F-65DC-C8E3-A35B-4D44777B8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51A2FC-56DA-4BFF-A019-CA78EC289D17}" type="slidenum">
              <a:rPr lang="en-DE" smtClean="0"/>
              <a:t>21</a:t>
            </a:fld>
            <a:endParaRPr lang="en-D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91245A-A9F3-6620-B97F-CA855C8FFD85}"/>
              </a:ext>
            </a:extLst>
          </p:cNvPr>
          <p:cNvSpPr/>
          <p:nvPr/>
        </p:nvSpPr>
        <p:spPr>
          <a:xfrm>
            <a:off x="8144990" y="1588406"/>
            <a:ext cx="3872839" cy="464910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45FD39-EBF9-7777-EB14-5AE1E79659B1}"/>
              </a:ext>
            </a:extLst>
          </p:cNvPr>
          <p:cNvSpPr/>
          <p:nvPr/>
        </p:nvSpPr>
        <p:spPr>
          <a:xfrm>
            <a:off x="2281053" y="2892957"/>
            <a:ext cx="1814946" cy="996373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9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032F6-D546-54E7-FA1E-90FD253FF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61473-8A1C-50C4-AB13-56135E62116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Path length is maximized whether necessary or not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DED9E-3D0F-DC61-1D14-73C0F95A5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A2FC-56DA-4BFF-A019-CA78EC289D17}" type="slidenum">
              <a:rPr lang="en-DE" smtClean="0"/>
              <a:t>22</a:t>
            </a:fld>
            <a:endParaRPr lang="en-DE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BD757D6-272C-D902-4C50-AD3571A5106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Early termination sometimes completely sufficient</a:t>
            </a:r>
          </a:p>
          <a:p>
            <a:endParaRPr lang="en-DE"/>
          </a:p>
        </p:txBody>
      </p:sp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EBD0894B-4D9B-779E-7D2B-BD4D5F8FB5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40"/>
          <a:stretch/>
        </p:blipFill>
        <p:spPr>
          <a:xfrm>
            <a:off x="6324600" y="3158148"/>
            <a:ext cx="5181600" cy="2872185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F8550DD1-21AB-3548-7D5F-ED8C9FB30B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797" y="3158147"/>
            <a:ext cx="5169934" cy="287218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3A77085-E6BA-7ADB-B8B2-B03DA464A716}"/>
              </a:ext>
            </a:extLst>
          </p:cNvPr>
          <p:cNvCxnSpPr>
            <a:cxnSpLocks/>
          </p:cNvCxnSpPr>
          <p:nvPr/>
        </p:nvCxnSpPr>
        <p:spPr>
          <a:xfrm>
            <a:off x="9880600" y="2475852"/>
            <a:ext cx="673100" cy="13595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6B84D64-23D1-D628-E739-61F3157A9C03}"/>
              </a:ext>
            </a:extLst>
          </p:cNvPr>
          <p:cNvSpPr txBox="1"/>
          <p:nvPr/>
        </p:nvSpPr>
        <p:spPr>
          <a:xfrm>
            <a:off x="1410885" y="6076369"/>
            <a:ext cx="3465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Variance Bounding – Path Length</a:t>
            </a:r>
            <a:endParaRPr lang="en-DE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BE1908-C9C4-B14B-487D-0A69BF11DBBA}"/>
              </a:ext>
            </a:extLst>
          </p:cNvPr>
          <p:cNvSpPr txBox="1"/>
          <p:nvPr/>
        </p:nvSpPr>
        <p:spPr>
          <a:xfrm>
            <a:off x="7233176" y="6042582"/>
            <a:ext cx="3364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Secondary Termination (+ SVGF)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8727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260A6-9FD8-BEC5-A8BC-FB6102817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D3ED04-CE37-99AF-2968-7116C096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A2FC-56DA-4BFF-A019-CA78EC289D17}" type="slidenum">
              <a:rPr lang="en-DE" smtClean="0"/>
              <a:t>23</a:t>
            </a:fld>
            <a:endParaRPr lang="en-DE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1576179-7F25-03DA-3EB4-90C84822D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71500"/>
            <a:ext cx="11138024" cy="3114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381161-1590-24CB-38C5-F4C53E7122C4}"/>
              </a:ext>
            </a:extLst>
          </p:cNvPr>
          <p:cNvSpPr txBox="1"/>
          <p:nvPr/>
        </p:nvSpPr>
        <p:spPr>
          <a:xfrm>
            <a:off x="605403" y="5287581"/>
            <a:ext cx="5536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Variance Bounding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0F30E4-4879-C91E-B75B-0E914DDFFA77}"/>
              </a:ext>
            </a:extLst>
          </p:cNvPr>
          <p:cNvSpPr txBox="1"/>
          <p:nvPr/>
        </p:nvSpPr>
        <p:spPr>
          <a:xfrm>
            <a:off x="6211019" y="5287582"/>
            <a:ext cx="5536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MSE Minimization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08ABF5-C453-1396-17ED-7EB7A5B3CA4A}"/>
              </a:ext>
            </a:extLst>
          </p:cNvPr>
          <p:cNvSpPr/>
          <p:nvPr/>
        </p:nvSpPr>
        <p:spPr>
          <a:xfrm>
            <a:off x="6118225" y="1784194"/>
            <a:ext cx="5714891" cy="4018592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756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5183AB3-6245-A7BA-94A2-33CBA1E5A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Approach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94596AAD-7A83-941E-A23E-039C858CB3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endParaRPr lang="en-US"/>
              </a:p>
              <a:p>
                <a:r>
                  <a:rPr lang="en-US"/>
                  <a:t>Termination with </a:t>
                </a:r>
                <a:r>
                  <a:rPr lang="en-US" b="1"/>
                  <a:t>minimal</a:t>
                </a:r>
                <a:r>
                  <a:rPr lang="en-US"/>
                  <a:t> MSE for sample count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/>
              </a:p>
              <a:p>
                <a:pPr marL="0" indent="0">
                  <a:buNone/>
                </a:pPr>
                <a:endParaRPr lang="en-US" sz="50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MSE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e>
                      </m:d>
                      <m:r>
                        <m:rPr>
                          <m:nor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acc>
                            </m:e>
                          </m:d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de-DE">
                          <a:latin typeface="Cambria Math" panose="02040503050406030204" pitchFamily="18" charset="0"/>
                        </a:rPr>
                        <m:t>Bias</m:t>
                      </m:r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acc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/>
              </a:p>
              <a:p>
                <a:pPr marL="0" indent="0">
                  <a:buNone/>
                </a:pPr>
                <a:endParaRPr lang="de-DE" i="1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MSE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MSE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</m:oMath>
                  </m:oMathPara>
                </a14:m>
                <a:endParaRPr lang="en-US" sz="500"/>
              </a:p>
              <a:p>
                <a:pPr marL="0" indent="0">
                  <a:buNone/>
                </a:pPr>
                <a:endParaRPr lang="en-US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94596AAD-7A83-941E-A23E-039C858CB3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9EDB74-4190-D283-C191-B31DC323A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A2FC-56DA-4BFF-A019-CA78EC289D17}" type="slidenum">
              <a:rPr lang="en-DE" smtClean="0"/>
              <a:t>24</a:t>
            </a:fld>
            <a:endParaRPr lang="en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93CC15-8DDD-468D-7568-E4344B8A8D3F}"/>
              </a:ext>
            </a:extLst>
          </p:cNvPr>
          <p:cNvSpPr/>
          <p:nvPr/>
        </p:nvSpPr>
        <p:spPr>
          <a:xfrm>
            <a:off x="5762789" y="2876676"/>
            <a:ext cx="800898" cy="93925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9FE99E-98E6-0588-585B-3DFA958E3112}"/>
              </a:ext>
            </a:extLst>
          </p:cNvPr>
          <p:cNvSpPr/>
          <p:nvPr/>
        </p:nvSpPr>
        <p:spPr>
          <a:xfrm>
            <a:off x="6922213" y="3083378"/>
            <a:ext cx="2218014" cy="57157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D29EA0-FAB7-10C3-6EFC-1F65046BAAC2}"/>
              </a:ext>
            </a:extLst>
          </p:cNvPr>
          <p:cNvSpPr/>
          <p:nvPr/>
        </p:nvSpPr>
        <p:spPr>
          <a:xfrm>
            <a:off x="7521563" y="4127113"/>
            <a:ext cx="2745897" cy="571574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93E7EA-38AE-A580-9391-193A359FEDE0}"/>
              </a:ext>
            </a:extLst>
          </p:cNvPr>
          <p:cNvSpPr/>
          <p:nvPr/>
        </p:nvSpPr>
        <p:spPr>
          <a:xfrm>
            <a:off x="1661160" y="3973731"/>
            <a:ext cx="5860403" cy="1173723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1A6AB10-ED47-8D23-721E-EFD1C65C4C58}"/>
              </a:ext>
            </a:extLst>
          </p:cNvPr>
          <p:cNvGrpSpPr/>
          <p:nvPr/>
        </p:nvGrpSpPr>
        <p:grpSpPr>
          <a:xfrm>
            <a:off x="8876088" y="40010"/>
            <a:ext cx="3171692" cy="2106080"/>
            <a:chOff x="8705984" y="235350"/>
            <a:chExt cx="3171692" cy="2106080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57804174-D011-4A7C-F0F5-28E5EE153BAE}"/>
                </a:ext>
              </a:extLst>
            </p:cNvPr>
            <p:cNvSpPr/>
            <p:nvPr/>
          </p:nvSpPr>
          <p:spPr>
            <a:xfrm>
              <a:off x="8705984" y="317158"/>
              <a:ext cx="3171692" cy="202427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C2D6B4A8-6032-60FF-4254-131B554FA6F3}"/>
                </a:ext>
              </a:extLst>
            </p:cNvPr>
            <p:cNvGrpSpPr/>
            <p:nvPr/>
          </p:nvGrpSpPr>
          <p:grpSpPr>
            <a:xfrm>
              <a:off x="8775965" y="235350"/>
              <a:ext cx="3032294" cy="2106080"/>
              <a:chOff x="6799277" y="2360029"/>
              <a:chExt cx="3032294" cy="2106080"/>
            </a:xfrm>
          </p:grpSpPr>
          <p:pic>
            <p:nvPicPr>
              <p:cNvPr id="68" name="Graphic 67" descr="Video camera with solid fill">
                <a:extLst>
                  <a:ext uri="{FF2B5EF4-FFF2-40B4-BE49-F238E27FC236}">
                    <a16:creationId xmlns:a16="http://schemas.microsoft.com/office/drawing/2014/main" id="{BB9B3E08-2950-36CB-29B7-21BF5E322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799277" y="3147779"/>
                <a:ext cx="621506" cy="621506"/>
              </a:xfrm>
              <a:prstGeom prst="rect">
                <a:avLst/>
              </a:prstGeom>
            </p:spPr>
          </p:pic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64FDB5E2-47F1-317D-4481-0D6AC1593A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15775" y="3549561"/>
                <a:ext cx="581891" cy="34903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7E28BBAE-BF59-24DB-9C4E-06A5643B599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97666" y="3422921"/>
                <a:ext cx="341746" cy="47567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7D8B07FB-A4AB-95BC-41C7-4311D0A63F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39412" y="3458532"/>
                <a:ext cx="434109" cy="4400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F8A9DDC0-92E2-2069-D5AE-32249CAD38F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73521" y="3406090"/>
                <a:ext cx="595745" cy="49250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4F4BF124-E9A2-1736-FB1B-F29CD3D78F2C}"/>
                  </a:ext>
                </a:extLst>
              </p:cNvPr>
              <p:cNvSpPr/>
              <p:nvPr/>
            </p:nvSpPr>
            <p:spPr>
              <a:xfrm>
                <a:off x="9391509" y="3147779"/>
                <a:ext cx="440062" cy="440062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59542975-6E3C-1AF5-2BB0-F186AA4472B5}"/>
                  </a:ext>
                </a:extLst>
              </p:cNvPr>
              <p:cNvSpPr/>
              <p:nvPr/>
            </p:nvSpPr>
            <p:spPr>
              <a:xfrm>
                <a:off x="8152874" y="3357828"/>
                <a:ext cx="347054" cy="32600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>
                  <a:solidFill>
                    <a:srgbClr val="FF0000"/>
                  </a:solidFill>
                </a:endParaRPr>
              </a:p>
            </p:txBody>
          </p:sp>
          <p:sp>
            <p:nvSpPr>
              <p:cNvPr id="75" name="Left Brace 74">
                <a:extLst>
                  <a:ext uri="{FF2B5EF4-FFF2-40B4-BE49-F238E27FC236}">
                    <a16:creationId xmlns:a16="http://schemas.microsoft.com/office/drawing/2014/main" id="{C0905069-1CDF-91D1-9105-EF899D640B5F}"/>
                  </a:ext>
                </a:extLst>
              </p:cNvPr>
              <p:cNvSpPr/>
              <p:nvPr/>
            </p:nvSpPr>
            <p:spPr>
              <a:xfrm rot="16200000">
                <a:off x="7883505" y="3534470"/>
                <a:ext cx="151597" cy="1081251"/>
              </a:xfrm>
              <a:prstGeom prst="leftBrac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>
                  <a:solidFill>
                    <a:srgbClr val="FF000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6" name="TextBox 75">
                    <a:extLst>
                      <a:ext uri="{FF2B5EF4-FFF2-40B4-BE49-F238E27FC236}">
                        <a16:creationId xmlns:a16="http://schemas.microsoft.com/office/drawing/2014/main" id="{78C9558F-1419-91B4-E402-79E59F146A4E}"/>
                      </a:ext>
                    </a:extLst>
                  </p:cNvPr>
                  <p:cNvSpPr txBox="1"/>
                  <p:nvPr/>
                </p:nvSpPr>
                <p:spPr>
                  <a:xfrm>
                    <a:off x="7747982" y="4096777"/>
                    <a:ext cx="37619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</m:oMath>
                      </m:oMathPara>
                    </a14:m>
                    <a:endParaRPr lang="en-DE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6" name="TextBox 75">
                    <a:extLst>
                      <a:ext uri="{FF2B5EF4-FFF2-40B4-BE49-F238E27FC236}">
                        <a16:creationId xmlns:a16="http://schemas.microsoft.com/office/drawing/2014/main" id="{78C9558F-1419-91B4-E402-79E59F146A4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47982" y="4096777"/>
                    <a:ext cx="376192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r="-25806" b="-6557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7" name="Left Brace 76">
                <a:extLst>
                  <a:ext uri="{FF2B5EF4-FFF2-40B4-BE49-F238E27FC236}">
                    <a16:creationId xmlns:a16="http://schemas.microsoft.com/office/drawing/2014/main" id="{2539EC4A-6A17-1899-7415-E2DFCB5A6A05}"/>
                  </a:ext>
                </a:extLst>
              </p:cNvPr>
              <p:cNvSpPr/>
              <p:nvPr/>
            </p:nvSpPr>
            <p:spPr>
              <a:xfrm rot="5400000">
                <a:off x="7794512" y="2773913"/>
                <a:ext cx="165605" cy="911933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78" name="Left Brace 77">
                <a:extLst>
                  <a:ext uri="{FF2B5EF4-FFF2-40B4-BE49-F238E27FC236}">
                    <a16:creationId xmlns:a16="http://schemas.microsoft.com/office/drawing/2014/main" id="{011E5DA1-FE02-A976-8429-3F439E589E41}"/>
                  </a:ext>
                </a:extLst>
              </p:cNvPr>
              <p:cNvSpPr/>
              <p:nvPr/>
            </p:nvSpPr>
            <p:spPr>
              <a:xfrm rot="5400000">
                <a:off x="8772933" y="2772389"/>
                <a:ext cx="162556" cy="911933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9" name="TextBox 78">
                    <a:extLst>
                      <a:ext uri="{FF2B5EF4-FFF2-40B4-BE49-F238E27FC236}">
                        <a16:creationId xmlns:a16="http://schemas.microsoft.com/office/drawing/2014/main" id="{C9B9531A-D892-F6AA-C78B-C89F1A31F112}"/>
                      </a:ext>
                    </a:extLst>
                  </p:cNvPr>
                  <p:cNvSpPr txBox="1"/>
                  <p:nvPr/>
                </p:nvSpPr>
                <p:spPr>
                  <a:xfrm>
                    <a:off x="7429751" y="2777994"/>
                    <a:ext cx="881588" cy="39504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prefix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j</m:t>
                              </m:r>
                            </m:sub>
                          </m:sSub>
                        </m:oMath>
                      </m:oMathPara>
                    </a14:m>
                    <a:endParaRPr lang="en-DE"/>
                  </a:p>
                </p:txBody>
              </p:sp>
            </mc:Choice>
            <mc:Fallback xmlns="">
              <p:sp>
                <p:nvSpPr>
                  <p:cNvPr id="79" name="TextBox 78">
                    <a:extLst>
                      <a:ext uri="{FF2B5EF4-FFF2-40B4-BE49-F238E27FC236}">
                        <a16:creationId xmlns:a16="http://schemas.microsoft.com/office/drawing/2014/main" id="{C9B9531A-D892-F6AA-C78B-C89F1A31F11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29751" y="2777994"/>
                    <a:ext cx="881588" cy="39504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9231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0" name="TextBox 79">
                    <a:extLst>
                      <a:ext uri="{FF2B5EF4-FFF2-40B4-BE49-F238E27FC236}">
                        <a16:creationId xmlns:a16="http://schemas.microsoft.com/office/drawing/2014/main" id="{3A05E35C-D018-3275-1EA7-E3207C9A2C5D}"/>
                      </a:ext>
                    </a:extLst>
                  </p:cNvPr>
                  <p:cNvSpPr txBox="1"/>
                  <p:nvPr/>
                </p:nvSpPr>
                <p:spPr>
                  <a:xfrm>
                    <a:off x="8398244" y="2783456"/>
                    <a:ext cx="843116" cy="39504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suffix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j</m:t>
                              </m:r>
                            </m:sub>
                          </m:sSub>
                        </m:oMath>
                      </m:oMathPara>
                    </a14:m>
                    <a:endParaRPr lang="en-DE"/>
                  </a:p>
                </p:txBody>
              </p:sp>
            </mc:Choice>
            <mc:Fallback xmlns="">
              <p:sp>
                <p:nvSpPr>
                  <p:cNvPr id="80" name="TextBox 79">
                    <a:extLst>
                      <a:ext uri="{FF2B5EF4-FFF2-40B4-BE49-F238E27FC236}">
                        <a16:creationId xmlns:a16="http://schemas.microsoft.com/office/drawing/2014/main" id="{3A05E35C-D018-3275-1EA7-E3207C9A2C5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98244" y="2783456"/>
                    <a:ext cx="843116" cy="39504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9231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1" name="Left Brace 80">
                <a:extLst>
                  <a:ext uri="{FF2B5EF4-FFF2-40B4-BE49-F238E27FC236}">
                    <a16:creationId xmlns:a16="http://schemas.microsoft.com/office/drawing/2014/main" id="{88AE2E34-2086-430C-5C1C-26814E5DEFAF}"/>
                  </a:ext>
                </a:extLst>
              </p:cNvPr>
              <p:cNvSpPr/>
              <p:nvPr/>
            </p:nvSpPr>
            <p:spPr>
              <a:xfrm rot="5400000">
                <a:off x="8287162" y="1845803"/>
                <a:ext cx="165605" cy="1880427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CDE0DB9-61DD-B92D-9A62-3841CB3F1BAF}"/>
                      </a:ext>
                    </a:extLst>
                  </p:cNvPr>
                  <p:cNvSpPr txBox="1"/>
                  <p:nvPr/>
                </p:nvSpPr>
                <p:spPr>
                  <a:xfrm>
                    <a:off x="8129124" y="3621104"/>
                    <a:ext cx="425693" cy="39164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oMath>
                      </m:oMathPara>
                    </a14:m>
                    <a:endParaRPr lang="en-DE"/>
                  </a:p>
                </p:txBody>
              </p:sp>
            </mc:Choice>
            <mc:Fallback xmlns="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CDE0DB9-61DD-B92D-9A62-3841CB3F1BA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29124" y="3621104"/>
                    <a:ext cx="425693" cy="391646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7692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C298E658-D857-7A54-705D-14B6366065C4}"/>
                      </a:ext>
                    </a:extLst>
                  </p:cNvPr>
                  <p:cNvSpPr txBox="1"/>
                  <p:nvPr/>
                </p:nvSpPr>
                <p:spPr>
                  <a:xfrm>
                    <a:off x="8178625" y="2360029"/>
                    <a:ext cx="37619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oMath>
                      </m:oMathPara>
                    </a14:m>
                    <a:endParaRPr lang="en-DE"/>
                  </a:p>
                </p:txBody>
              </p:sp>
            </mc:Choice>
            <mc:Fallback xmlns="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C298E658-D857-7A54-705D-14B6366065C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78625" y="2360029"/>
                    <a:ext cx="376192" cy="36933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333550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roup 165">
            <a:extLst>
              <a:ext uri="{FF2B5EF4-FFF2-40B4-BE49-F238E27FC236}">
                <a16:creationId xmlns:a16="http://schemas.microsoft.com/office/drawing/2014/main" id="{12487723-E986-ED7D-778D-8DD3FC32E497}"/>
              </a:ext>
            </a:extLst>
          </p:cNvPr>
          <p:cNvGrpSpPr/>
          <p:nvPr/>
        </p:nvGrpSpPr>
        <p:grpSpPr>
          <a:xfrm>
            <a:off x="7382753" y="5023429"/>
            <a:ext cx="1493335" cy="1112009"/>
            <a:chOff x="6772551" y="3428999"/>
            <a:chExt cx="1493335" cy="1112009"/>
          </a:xfrm>
        </p:grpSpPr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79ECDB7F-DD9A-5093-50B4-DFB331BF3E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73385" y="3605946"/>
              <a:ext cx="1094738" cy="383780"/>
            </a:xfrm>
            <a:prstGeom prst="line">
              <a:avLst/>
            </a:prstGeom>
            <a:ln w="38100">
              <a:headEnd type="oval" w="lg" len="lg"/>
              <a:tailEnd type="oval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EC2C44F4-FEC4-446E-8394-508E723C6FDA}"/>
                </a:ext>
              </a:extLst>
            </p:cNvPr>
            <p:cNvCxnSpPr>
              <a:cxnSpLocks/>
            </p:cNvCxnSpPr>
            <p:nvPr/>
          </p:nvCxnSpPr>
          <p:spPr>
            <a:xfrm>
              <a:off x="6973385" y="3989726"/>
              <a:ext cx="1094738" cy="342788"/>
            </a:xfrm>
            <a:prstGeom prst="line">
              <a:avLst/>
            </a:prstGeom>
            <a:ln w="38100">
              <a:headEnd type="oval" w="lg" len="lg"/>
              <a:tailEnd type="oval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8FF1A2DC-113A-F54F-616B-8C0A1EE937E9}"/>
                </a:ext>
              </a:extLst>
            </p:cNvPr>
            <p:cNvCxnSpPr>
              <a:cxnSpLocks/>
            </p:cNvCxnSpPr>
            <p:nvPr/>
          </p:nvCxnSpPr>
          <p:spPr>
            <a:xfrm>
              <a:off x="6973385" y="3989726"/>
              <a:ext cx="1094738" cy="28137"/>
            </a:xfrm>
            <a:prstGeom prst="line">
              <a:avLst/>
            </a:prstGeom>
            <a:ln w="38100">
              <a:headEnd type="oval" w="lg" len="lg"/>
              <a:tailEnd type="oval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D2277917-0076-303C-57FD-FB602FC9EB80}"/>
                </a:ext>
              </a:extLst>
            </p:cNvPr>
            <p:cNvSpPr/>
            <p:nvPr/>
          </p:nvSpPr>
          <p:spPr>
            <a:xfrm>
              <a:off x="6772551" y="3428999"/>
              <a:ext cx="1493335" cy="1112009"/>
            </a:xfrm>
            <a:prstGeom prst="rect">
              <a:avLst/>
            </a:prstGeom>
            <a:gradFill>
              <a:gsLst>
                <a:gs pos="22000">
                  <a:schemeClr val="bg1">
                    <a:alpha val="0"/>
                  </a:schemeClr>
                </a:gs>
                <a:gs pos="77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6E90C048-E825-8ACF-67A5-94FA4116D382}"/>
              </a:ext>
            </a:extLst>
          </p:cNvPr>
          <p:cNvCxnSpPr>
            <a:cxnSpLocks/>
          </p:cNvCxnSpPr>
          <p:nvPr/>
        </p:nvCxnSpPr>
        <p:spPr>
          <a:xfrm flipH="1" flipV="1">
            <a:off x="6223453" y="4982071"/>
            <a:ext cx="1360134" cy="597362"/>
          </a:xfrm>
          <a:prstGeom prst="line">
            <a:avLst/>
          </a:prstGeom>
          <a:ln w="38100">
            <a:headEnd type="oval" w="lg" len="lg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5C9C8345-166F-6936-D3FD-497DB53ACD5D}"/>
              </a:ext>
            </a:extLst>
          </p:cNvPr>
          <p:cNvCxnSpPr>
            <a:cxnSpLocks/>
          </p:cNvCxnSpPr>
          <p:nvPr/>
        </p:nvCxnSpPr>
        <p:spPr>
          <a:xfrm>
            <a:off x="7668357" y="4506172"/>
            <a:ext cx="1527976" cy="864694"/>
          </a:xfrm>
          <a:prstGeom prst="line">
            <a:avLst/>
          </a:prstGeom>
          <a:ln w="38100">
            <a:solidFill>
              <a:schemeClr val="accent1"/>
            </a:solidFill>
            <a:headEnd type="oval" w="lg" len="lg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3E4E0E43-FDD2-9BF2-97C4-E49EC51AC2B0}"/>
              </a:ext>
            </a:extLst>
          </p:cNvPr>
          <p:cNvCxnSpPr>
            <a:cxnSpLocks/>
          </p:cNvCxnSpPr>
          <p:nvPr/>
        </p:nvCxnSpPr>
        <p:spPr>
          <a:xfrm flipH="1" flipV="1">
            <a:off x="1382623" y="4982071"/>
            <a:ext cx="1360134" cy="597362"/>
          </a:xfrm>
          <a:prstGeom prst="line">
            <a:avLst/>
          </a:prstGeom>
          <a:ln w="38100">
            <a:headEnd type="oval" w="lg" len="lg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7C748240-86C8-3E24-E4E1-8685AE9EE28A}"/>
              </a:ext>
            </a:extLst>
          </p:cNvPr>
          <p:cNvCxnSpPr>
            <a:cxnSpLocks/>
          </p:cNvCxnSpPr>
          <p:nvPr/>
        </p:nvCxnSpPr>
        <p:spPr>
          <a:xfrm flipV="1">
            <a:off x="2827527" y="4067058"/>
            <a:ext cx="1530044" cy="440863"/>
          </a:xfrm>
          <a:prstGeom prst="line">
            <a:avLst/>
          </a:prstGeom>
          <a:ln w="38100">
            <a:headEnd type="oval" w="lg" len="lg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BC71299-4BB2-0870-34F8-8C07D6293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Approach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4945145-C668-BC5B-4C4B-3BAFF92C14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de-DE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de-DE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e-DE" smtClean="0">
                          <a:latin typeface="Cambria Math" panose="02040503050406030204" pitchFamily="18" charset="0"/>
                        </a:rPr>
                        <m:t>Bias</m:t>
                      </m:r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acc>
                              <m:r>
                                <a:rPr lang="de-DE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aln/>
                        </m:rPr>
                        <a:rPr lang="de-DE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de-DE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prefix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groupChr>
                                <m:groupChrPr>
                                  <m:chr m:val="⏟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groupChrPr>
                                <m:e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de-DE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cache</m:t>
                                      </m:r>
                                      <m:r>
                                        <a:rPr lang="de-DE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de-DE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m:rPr>
                                              <m:nor/>
                                            </m:rPr>
                                            <a:rPr lang="de-DE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suffix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groupCh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br>
                  <a:rPr lang="de-DE" i="1">
                    <a:latin typeface="Cambria Math" panose="02040503050406030204" pitchFamily="18" charset="0"/>
                  </a:rPr>
                </a:br>
                <a:endParaRPr lang="de-DE" i="1">
                  <a:latin typeface="Cambria Math" panose="02040503050406030204" pitchFamily="18" charset="0"/>
                </a:endParaRPr>
              </a:p>
              <a:p>
                <a:endParaRPr lang="en-US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4945145-C668-BC5B-4C4B-3BAFF92C14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0D72C7-A2B9-FCB5-88F8-1601599E6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A2FC-56DA-4BFF-A019-CA78EC289D17}" type="slidenum">
              <a:rPr lang="en-DE" smtClean="0"/>
              <a:t>25</a:t>
            </a:fld>
            <a:endParaRPr lang="en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8F4234-83CA-7232-F778-2CA5204CEE78}"/>
              </a:ext>
            </a:extLst>
          </p:cNvPr>
          <p:cNvSpPr txBox="1"/>
          <p:nvPr/>
        </p:nvSpPr>
        <p:spPr>
          <a:xfrm>
            <a:off x="6674439" y="3495685"/>
            <a:ext cx="2935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Local Bias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3137F7-6F1B-7119-CE82-045AA1687F51}"/>
              </a:ext>
            </a:extLst>
          </p:cNvPr>
          <p:cNvSpPr/>
          <p:nvPr/>
        </p:nvSpPr>
        <p:spPr>
          <a:xfrm>
            <a:off x="2383105" y="5115283"/>
            <a:ext cx="888844" cy="88884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41015B-AA97-25BE-F5E8-8DEAA7CF1DAB}"/>
              </a:ext>
            </a:extLst>
          </p:cNvPr>
          <p:cNvSpPr/>
          <p:nvPr/>
        </p:nvSpPr>
        <p:spPr>
          <a:xfrm>
            <a:off x="3913149" y="3601957"/>
            <a:ext cx="888844" cy="88884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8648B371-0D12-B9A5-A88B-24FB413B1C55}"/>
              </a:ext>
            </a:extLst>
          </p:cNvPr>
          <p:cNvGrpSpPr/>
          <p:nvPr/>
        </p:nvGrpSpPr>
        <p:grpSpPr>
          <a:xfrm>
            <a:off x="8999102" y="3501608"/>
            <a:ext cx="1493335" cy="1112009"/>
            <a:chOff x="6772551" y="3428999"/>
            <a:chExt cx="1493335" cy="1112009"/>
          </a:xfrm>
        </p:grpSpPr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408E7348-6682-1A59-287D-77DF00BE38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73385" y="3605946"/>
              <a:ext cx="1094738" cy="383780"/>
            </a:xfrm>
            <a:prstGeom prst="line">
              <a:avLst/>
            </a:prstGeom>
            <a:ln w="38100">
              <a:headEnd type="oval" w="lg" len="lg"/>
              <a:tailEnd type="oval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73759370-2254-FAEA-B94C-6EC6C96EB350}"/>
                </a:ext>
              </a:extLst>
            </p:cNvPr>
            <p:cNvCxnSpPr>
              <a:cxnSpLocks/>
            </p:cNvCxnSpPr>
            <p:nvPr/>
          </p:nvCxnSpPr>
          <p:spPr>
            <a:xfrm>
              <a:off x="6973385" y="3989726"/>
              <a:ext cx="1094738" cy="342788"/>
            </a:xfrm>
            <a:prstGeom prst="line">
              <a:avLst/>
            </a:prstGeom>
            <a:ln w="38100">
              <a:headEnd type="oval" w="lg" len="lg"/>
              <a:tailEnd type="oval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037A362D-42FF-4976-ECF2-E2D7C4F64B1E}"/>
                </a:ext>
              </a:extLst>
            </p:cNvPr>
            <p:cNvCxnSpPr>
              <a:cxnSpLocks/>
            </p:cNvCxnSpPr>
            <p:nvPr/>
          </p:nvCxnSpPr>
          <p:spPr>
            <a:xfrm>
              <a:off x="6973385" y="3989726"/>
              <a:ext cx="1094738" cy="28137"/>
            </a:xfrm>
            <a:prstGeom prst="line">
              <a:avLst/>
            </a:prstGeom>
            <a:ln w="38100">
              <a:headEnd type="oval" w="lg" len="lg"/>
              <a:tailEnd type="oval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0365EC1B-5108-483D-F775-0B7AFFEDE020}"/>
                </a:ext>
              </a:extLst>
            </p:cNvPr>
            <p:cNvSpPr/>
            <p:nvPr/>
          </p:nvSpPr>
          <p:spPr>
            <a:xfrm>
              <a:off x="6772551" y="3428999"/>
              <a:ext cx="1493335" cy="1112009"/>
            </a:xfrm>
            <a:prstGeom prst="rect">
              <a:avLst/>
            </a:prstGeom>
            <a:gradFill>
              <a:gsLst>
                <a:gs pos="22000">
                  <a:schemeClr val="bg1">
                    <a:alpha val="0"/>
                  </a:schemeClr>
                </a:gs>
                <a:gs pos="77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1EA95549-987A-BA90-4D3D-FA59D3D57C3A}"/>
              </a:ext>
            </a:extLst>
          </p:cNvPr>
          <p:cNvCxnSpPr>
            <a:cxnSpLocks/>
          </p:cNvCxnSpPr>
          <p:nvPr/>
        </p:nvCxnSpPr>
        <p:spPr>
          <a:xfrm flipV="1">
            <a:off x="7668357" y="4067058"/>
            <a:ext cx="1530044" cy="440863"/>
          </a:xfrm>
          <a:prstGeom prst="line">
            <a:avLst/>
          </a:prstGeom>
          <a:ln w="38100">
            <a:headEnd type="oval" w="lg" len="lg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C2B5D3EE-B3D3-C55F-7AF1-E028B9D932F3}"/>
              </a:ext>
            </a:extLst>
          </p:cNvPr>
          <p:cNvCxnSpPr>
            <a:cxnSpLocks/>
          </p:cNvCxnSpPr>
          <p:nvPr/>
        </p:nvCxnSpPr>
        <p:spPr>
          <a:xfrm flipH="1">
            <a:off x="1382623" y="4506172"/>
            <a:ext cx="1444904" cy="473823"/>
          </a:xfrm>
          <a:prstGeom prst="line">
            <a:avLst/>
          </a:prstGeom>
          <a:ln w="38100">
            <a:solidFill>
              <a:schemeClr val="accent1"/>
            </a:solidFill>
            <a:headEnd type="oval" w="lg" len="lg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4E5E2E25-6489-040E-38BF-E0923EF549C7}"/>
              </a:ext>
            </a:extLst>
          </p:cNvPr>
          <p:cNvCxnSpPr>
            <a:cxnSpLocks/>
          </p:cNvCxnSpPr>
          <p:nvPr/>
        </p:nvCxnSpPr>
        <p:spPr>
          <a:xfrm>
            <a:off x="2827527" y="4506172"/>
            <a:ext cx="1527976" cy="864694"/>
          </a:xfrm>
          <a:prstGeom prst="line">
            <a:avLst/>
          </a:prstGeom>
          <a:ln w="38100">
            <a:solidFill>
              <a:schemeClr val="accent1"/>
            </a:solidFill>
            <a:headEnd type="oval" w="lg" len="lg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9BFEF31A-C8BF-D52C-C051-D34A304CD357}"/>
              </a:ext>
            </a:extLst>
          </p:cNvPr>
          <p:cNvCxnSpPr>
            <a:cxnSpLocks/>
          </p:cNvCxnSpPr>
          <p:nvPr/>
        </p:nvCxnSpPr>
        <p:spPr>
          <a:xfrm flipV="1">
            <a:off x="9199936" y="4991808"/>
            <a:ext cx="1094738" cy="383780"/>
          </a:xfrm>
          <a:prstGeom prst="line">
            <a:avLst/>
          </a:prstGeom>
          <a:ln w="38100">
            <a:solidFill>
              <a:schemeClr val="accent1"/>
            </a:solidFill>
            <a:headEnd type="oval" w="lg" len="lg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318899E4-D215-D2CF-BC6F-4848E639DC3C}"/>
              </a:ext>
            </a:extLst>
          </p:cNvPr>
          <p:cNvCxnSpPr>
            <a:cxnSpLocks/>
          </p:cNvCxnSpPr>
          <p:nvPr/>
        </p:nvCxnSpPr>
        <p:spPr>
          <a:xfrm>
            <a:off x="9199936" y="5375588"/>
            <a:ext cx="1094738" cy="342788"/>
          </a:xfrm>
          <a:prstGeom prst="line">
            <a:avLst/>
          </a:prstGeom>
          <a:ln w="38100">
            <a:solidFill>
              <a:schemeClr val="accent1"/>
            </a:solidFill>
            <a:headEnd type="oval" w="lg" len="lg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DA7D9D69-59E0-D5C5-BB81-80E2D91651E6}"/>
              </a:ext>
            </a:extLst>
          </p:cNvPr>
          <p:cNvCxnSpPr>
            <a:cxnSpLocks/>
          </p:cNvCxnSpPr>
          <p:nvPr/>
        </p:nvCxnSpPr>
        <p:spPr>
          <a:xfrm>
            <a:off x="9199936" y="5375588"/>
            <a:ext cx="1094738" cy="28137"/>
          </a:xfrm>
          <a:prstGeom prst="line">
            <a:avLst/>
          </a:prstGeom>
          <a:ln w="38100">
            <a:solidFill>
              <a:schemeClr val="accent1"/>
            </a:solidFill>
            <a:headEnd type="oval" w="lg" len="lg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2" name="Rectangle 181">
            <a:extLst>
              <a:ext uri="{FF2B5EF4-FFF2-40B4-BE49-F238E27FC236}">
                <a16:creationId xmlns:a16="http://schemas.microsoft.com/office/drawing/2014/main" id="{4A09CEF8-A159-34A4-F5D9-E1F064A12A2E}"/>
              </a:ext>
            </a:extLst>
          </p:cNvPr>
          <p:cNvSpPr/>
          <p:nvPr/>
        </p:nvSpPr>
        <p:spPr>
          <a:xfrm>
            <a:off x="8999102" y="4814861"/>
            <a:ext cx="1493335" cy="1112009"/>
          </a:xfrm>
          <a:prstGeom prst="rect">
            <a:avLst/>
          </a:prstGeom>
          <a:gradFill>
            <a:gsLst>
              <a:gs pos="22000">
                <a:schemeClr val="bg1">
                  <a:alpha val="0"/>
                </a:schemeClr>
              </a:gs>
              <a:gs pos="77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1C1C4624-C731-8AE9-DE95-675082B73833}"/>
              </a:ext>
            </a:extLst>
          </p:cNvPr>
          <p:cNvCxnSpPr>
            <a:cxnSpLocks/>
          </p:cNvCxnSpPr>
          <p:nvPr/>
        </p:nvCxnSpPr>
        <p:spPr>
          <a:xfrm flipH="1">
            <a:off x="6223453" y="4506172"/>
            <a:ext cx="1444904" cy="473823"/>
          </a:xfrm>
          <a:prstGeom prst="line">
            <a:avLst/>
          </a:prstGeom>
          <a:ln w="38100">
            <a:solidFill>
              <a:schemeClr val="accent1"/>
            </a:solidFill>
            <a:headEnd type="oval" w="lg" len="lg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Rectangle 184">
            <a:extLst>
              <a:ext uri="{FF2B5EF4-FFF2-40B4-BE49-F238E27FC236}">
                <a16:creationId xmlns:a16="http://schemas.microsoft.com/office/drawing/2014/main" id="{C36566BF-478E-B1FF-BC78-73ED0019AB28}"/>
              </a:ext>
            </a:extLst>
          </p:cNvPr>
          <p:cNvSpPr/>
          <p:nvPr/>
        </p:nvSpPr>
        <p:spPr>
          <a:xfrm>
            <a:off x="4523878" y="2595705"/>
            <a:ext cx="5370896" cy="775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265F4831-1A55-5366-DF68-5A3889F975F4}"/>
              </a:ext>
            </a:extLst>
          </p:cNvPr>
          <p:cNvSpPr/>
          <p:nvPr/>
        </p:nvSpPr>
        <p:spPr>
          <a:xfrm>
            <a:off x="6674439" y="3234718"/>
            <a:ext cx="2955224" cy="577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81519202-BC0D-196B-22BD-1F54429E9ACE}"/>
                  </a:ext>
                </a:extLst>
              </p:cNvPr>
              <p:cNvSpPr txBox="1"/>
              <p:nvPr/>
            </p:nvSpPr>
            <p:spPr>
              <a:xfrm>
                <a:off x="1382622" y="5989028"/>
                <a:ext cx="344608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de-DE" sz="3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320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81519202-BC0D-196B-22BD-1F54429E9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2622" y="5989028"/>
                <a:ext cx="3446087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65705B85-6E6C-1B8C-B764-DEEC5C6CF816}"/>
                  </a:ext>
                </a:extLst>
              </p:cNvPr>
              <p:cNvSpPr txBox="1"/>
              <p:nvPr/>
            </p:nvSpPr>
            <p:spPr>
              <a:xfrm>
                <a:off x="6223453" y="5989028"/>
                <a:ext cx="426898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32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65705B85-6E6C-1B8C-B764-DEEC5C6CF8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453" y="5989028"/>
                <a:ext cx="4268984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6" name="Rectangle 235">
            <a:extLst>
              <a:ext uri="{FF2B5EF4-FFF2-40B4-BE49-F238E27FC236}">
                <a16:creationId xmlns:a16="http://schemas.microsoft.com/office/drawing/2014/main" id="{695C4955-AD28-39F4-A0BA-F7E041D2DD49}"/>
              </a:ext>
            </a:extLst>
          </p:cNvPr>
          <p:cNvSpPr/>
          <p:nvPr/>
        </p:nvSpPr>
        <p:spPr>
          <a:xfrm>
            <a:off x="3939866" y="4914953"/>
            <a:ext cx="888844" cy="88884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D0BB1B-5DEA-2F9D-BA6A-F0E261EF080F}"/>
              </a:ext>
            </a:extLst>
          </p:cNvPr>
          <p:cNvGrpSpPr/>
          <p:nvPr/>
        </p:nvGrpSpPr>
        <p:grpSpPr>
          <a:xfrm>
            <a:off x="8876088" y="40010"/>
            <a:ext cx="3171692" cy="2106080"/>
            <a:chOff x="8705984" y="235350"/>
            <a:chExt cx="3171692" cy="210608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68EBE68-2C09-0FB2-FB54-C6717D869782}"/>
                </a:ext>
              </a:extLst>
            </p:cNvPr>
            <p:cNvSpPr/>
            <p:nvPr/>
          </p:nvSpPr>
          <p:spPr>
            <a:xfrm>
              <a:off x="8705984" y="317158"/>
              <a:ext cx="3171692" cy="202427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F968CA-C24E-AC92-5E3C-6185CF617F73}"/>
                </a:ext>
              </a:extLst>
            </p:cNvPr>
            <p:cNvGrpSpPr/>
            <p:nvPr/>
          </p:nvGrpSpPr>
          <p:grpSpPr>
            <a:xfrm>
              <a:off x="8775965" y="235350"/>
              <a:ext cx="3032294" cy="2106080"/>
              <a:chOff x="6799277" y="2360029"/>
              <a:chExt cx="3032294" cy="2106080"/>
            </a:xfrm>
          </p:grpSpPr>
          <p:pic>
            <p:nvPicPr>
              <p:cNvPr id="8" name="Graphic 7" descr="Video camera with solid fill">
                <a:extLst>
                  <a:ext uri="{FF2B5EF4-FFF2-40B4-BE49-F238E27FC236}">
                    <a16:creationId xmlns:a16="http://schemas.microsoft.com/office/drawing/2014/main" id="{CC17771E-6152-1A68-C7F1-9D93F29128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799277" y="3147779"/>
                <a:ext cx="621506" cy="621506"/>
              </a:xfrm>
              <a:prstGeom prst="rect">
                <a:avLst/>
              </a:prstGeom>
            </p:spPr>
          </p:pic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006B06B6-6EDC-A74E-76F9-526F097E65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15775" y="3549561"/>
                <a:ext cx="581891" cy="34903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4A3464B6-24BF-5FFE-5FEB-17BDE27635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97666" y="3422921"/>
                <a:ext cx="341746" cy="47567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35430E9B-416B-1672-B444-0F39B7379D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39412" y="3458532"/>
                <a:ext cx="434109" cy="4400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E906B136-9184-D2AF-92D5-C7FF42E8D6A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73521" y="3406090"/>
                <a:ext cx="595745" cy="49250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AD75823E-428F-24FC-BC55-C43A2F6530B5}"/>
                  </a:ext>
                </a:extLst>
              </p:cNvPr>
              <p:cNvSpPr/>
              <p:nvPr/>
            </p:nvSpPr>
            <p:spPr>
              <a:xfrm>
                <a:off x="9391509" y="3147779"/>
                <a:ext cx="440062" cy="440062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6FEE314-9A4A-8796-28B9-F232B9995B20}"/>
                  </a:ext>
                </a:extLst>
              </p:cNvPr>
              <p:cNvSpPr/>
              <p:nvPr/>
            </p:nvSpPr>
            <p:spPr>
              <a:xfrm>
                <a:off x="8152874" y="3357828"/>
                <a:ext cx="347054" cy="32600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>
                  <a:solidFill>
                    <a:srgbClr val="FF0000"/>
                  </a:solidFill>
                </a:endParaRPr>
              </a:p>
            </p:txBody>
          </p:sp>
          <p:sp>
            <p:nvSpPr>
              <p:cNvPr id="16" name="Left Brace 15">
                <a:extLst>
                  <a:ext uri="{FF2B5EF4-FFF2-40B4-BE49-F238E27FC236}">
                    <a16:creationId xmlns:a16="http://schemas.microsoft.com/office/drawing/2014/main" id="{78A8CCCF-4B7F-F40B-CB87-297D0633508B}"/>
                  </a:ext>
                </a:extLst>
              </p:cNvPr>
              <p:cNvSpPr/>
              <p:nvPr/>
            </p:nvSpPr>
            <p:spPr>
              <a:xfrm rot="16200000">
                <a:off x="7883505" y="3534470"/>
                <a:ext cx="151597" cy="1081251"/>
              </a:xfrm>
              <a:prstGeom prst="leftBrac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>
                  <a:solidFill>
                    <a:srgbClr val="FF000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730286FA-9112-69E8-BA54-9EF4025DF56F}"/>
                      </a:ext>
                    </a:extLst>
                  </p:cNvPr>
                  <p:cNvSpPr txBox="1"/>
                  <p:nvPr/>
                </p:nvSpPr>
                <p:spPr>
                  <a:xfrm>
                    <a:off x="7747982" y="4096777"/>
                    <a:ext cx="37619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</m:oMath>
                      </m:oMathPara>
                    </a14:m>
                    <a:endParaRPr lang="en-DE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730286FA-9112-69E8-BA54-9EF4025DF56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47982" y="4096777"/>
                    <a:ext cx="376192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r="-25806" b="-6557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8" name="Left Brace 17">
                <a:extLst>
                  <a:ext uri="{FF2B5EF4-FFF2-40B4-BE49-F238E27FC236}">
                    <a16:creationId xmlns:a16="http://schemas.microsoft.com/office/drawing/2014/main" id="{F277BB30-57F5-45C7-B534-4574CBFFE224}"/>
                  </a:ext>
                </a:extLst>
              </p:cNvPr>
              <p:cNvSpPr/>
              <p:nvPr/>
            </p:nvSpPr>
            <p:spPr>
              <a:xfrm rot="5400000">
                <a:off x="7794512" y="2773913"/>
                <a:ext cx="165605" cy="911933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19" name="Left Brace 18">
                <a:extLst>
                  <a:ext uri="{FF2B5EF4-FFF2-40B4-BE49-F238E27FC236}">
                    <a16:creationId xmlns:a16="http://schemas.microsoft.com/office/drawing/2014/main" id="{D2A436CA-64B3-A580-F7F9-E2303EF9EE94}"/>
                  </a:ext>
                </a:extLst>
              </p:cNvPr>
              <p:cNvSpPr/>
              <p:nvPr/>
            </p:nvSpPr>
            <p:spPr>
              <a:xfrm rot="5400000">
                <a:off x="8772933" y="2772389"/>
                <a:ext cx="162556" cy="911933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4D1904BE-3CEF-4517-0911-71D5E5D1C9EA}"/>
                      </a:ext>
                    </a:extLst>
                  </p:cNvPr>
                  <p:cNvSpPr txBox="1"/>
                  <p:nvPr/>
                </p:nvSpPr>
                <p:spPr>
                  <a:xfrm>
                    <a:off x="7429751" y="2777994"/>
                    <a:ext cx="881588" cy="39504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prefix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j</m:t>
                              </m:r>
                            </m:sub>
                          </m:sSub>
                        </m:oMath>
                      </m:oMathPara>
                    </a14:m>
                    <a:endParaRPr lang="en-DE"/>
                  </a:p>
                </p:txBody>
              </p:sp>
            </mc:Choice>
            <mc:Fallback xmlns="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4D1904BE-3CEF-4517-0911-71D5E5D1C9E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29751" y="2777994"/>
                    <a:ext cx="881588" cy="395045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9231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E9B16B25-7D2E-D5E5-B4EB-E36B4C516255}"/>
                      </a:ext>
                    </a:extLst>
                  </p:cNvPr>
                  <p:cNvSpPr txBox="1"/>
                  <p:nvPr/>
                </p:nvSpPr>
                <p:spPr>
                  <a:xfrm>
                    <a:off x="8398244" y="2783456"/>
                    <a:ext cx="843116" cy="39504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suffix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j</m:t>
                              </m:r>
                            </m:sub>
                          </m:sSub>
                        </m:oMath>
                      </m:oMathPara>
                    </a14:m>
                    <a:endParaRPr lang="en-DE"/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E9B16B25-7D2E-D5E5-B4EB-E36B4C51625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98244" y="2783456"/>
                    <a:ext cx="843116" cy="395045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9231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3" name="Left Brace 22">
                <a:extLst>
                  <a:ext uri="{FF2B5EF4-FFF2-40B4-BE49-F238E27FC236}">
                    <a16:creationId xmlns:a16="http://schemas.microsoft.com/office/drawing/2014/main" id="{9BF5292A-7E0E-7C3E-1E47-DF93B2F1FE40}"/>
                  </a:ext>
                </a:extLst>
              </p:cNvPr>
              <p:cNvSpPr/>
              <p:nvPr/>
            </p:nvSpPr>
            <p:spPr>
              <a:xfrm rot="5400000">
                <a:off x="8287162" y="1845803"/>
                <a:ext cx="165605" cy="1880427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787FE94C-16B9-A01A-52B5-48EDCA5D792E}"/>
                      </a:ext>
                    </a:extLst>
                  </p:cNvPr>
                  <p:cNvSpPr txBox="1"/>
                  <p:nvPr/>
                </p:nvSpPr>
                <p:spPr>
                  <a:xfrm>
                    <a:off x="8129124" y="3621104"/>
                    <a:ext cx="425693" cy="39164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oMath>
                      </m:oMathPara>
                    </a14:m>
                    <a:endParaRPr lang="en-DE"/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787FE94C-16B9-A01A-52B5-48EDCA5D792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29124" y="3621104"/>
                    <a:ext cx="425693" cy="391646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b="-7692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3E5F8B96-93CF-DD00-0CF9-972A3B51B8B3}"/>
                      </a:ext>
                    </a:extLst>
                  </p:cNvPr>
                  <p:cNvSpPr txBox="1"/>
                  <p:nvPr/>
                </p:nvSpPr>
                <p:spPr>
                  <a:xfrm>
                    <a:off x="8178625" y="2360029"/>
                    <a:ext cx="37619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oMath>
                      </m:oMathPara>
                    </a14:m>
                    <a:endParaRPr lang="en-DE"/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3E5F8B96-93CF-DD00-0CF9-972A3B51B8B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78625" y="2360029"/>
                    <a:ext cx="376192" cy="369332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77959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3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9" dur="3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3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2" dur="3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3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5" dur="3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3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8" dur="3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3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3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3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4" dur="3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3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7" dur="3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3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3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 animBg="1"/>
      <p:bldP spid="18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collage of a person's feet&#10;&#10;Description automatically generated">
            <a:extLst>
              <a:ext uri="{FF2B5EF4-FFF2-40B4-BE49-F238E27FC236}">
                <a16:creationId xmlns:a16="http://schemas.microsoft.com/office/drawing/2014/main" id="{90961B4D-FFC6-92C4-FC04-082B6254DC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6860" y="3809356"/>
            <a:ext cx="2849487" cy="2403617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5BFFD89-65E3-C0E5-A8CD-C6BF21C3678E}"/>
              </a:ext>
            </a:extLst>
          </p:cNvPr>
          <p:cNvCxnSpPr>
            <a:cxnSpLocks/>
          </p:cNvCxnSpPr>
          <p:nvPr/>
        </p:nvCxnSpPr>
        <p:spPr>
          <a:xfrm flipV="1">
            <a:off x="3268980" y="5781136"/>
            <a:ext cx="2677505" cy="216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833C63E-6EDC-C365-E8CD-0A696A7F101F}"/>
              </a:ext>
            </a:extLst>
          </p:cNvPr>
          <p:cNvCxnSpPr>
            <a:cxnSpLocks/>
          </p:cNvCxnSpPr>
          <p:nvPr/>
        </p:nvCxnSpPr>
        <p:spPr>
          <a:xfrm flipV="1">
            <a:off x="3268980" y="4164417"/>
            <a:ext cx="3571190" cy="16269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05C0CCB-0548-74C6-D35E-3F5E2785DAED}"/>
              </a:ext>
            </a:extLst>
          </p:cNvPr>
          <p:cNvCxnSpPr>
            <a:cxnSpLocks/>
          </p:cNvCxnSpPr>
          <p:nvPr/>
        </p:nvCxnSpPr>
        <p:spPr>
          <a:xfrm>
            <a:off x="3268980" y="5802833"/>
            <a:ext cx="5939034" cy="2769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136AE0-00A5-3BF2-2EF0-A98FA4BB7CB9}"/>
              </a:ext>
            </a:extLst>
          </p:cNvPr>
          <p:cNvCxnSpPr>
            <a:cxnSpLocks/>
          </p:cNvCxnSpPr>
          <p:nvPr/>
        </p:nvCxnSpPr>
        <p:spPr>
          <a:xfrm flipV="1">
            <a:off x="3268980" y="4465872"/>
            <a:ext cx="6880860" cy="13369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A close up of a brown and white object&#10;&#10;Description automatically generated">
            <a:extLst>
              <a:ext uri="{FF2B5EF4-FFF2-40B4-BE49-F238E27FC236}">
                <a16:creationId xmlns:a16="http://schemas.microsoft.com/office/drawing/2014/main" id="{C042E4F0-2727-1B69-9B36-B655D33663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915" y="4114984"/>
            <a:ext cx="4343400" cy="1943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C71299-4BB2-0870-34F8-8C07D6293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Local Bias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551A122-75B9-FDE5-960A-9C1384CAB6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/>
                  <a:t>Estimate average local bias in cache record</a:t>
                </a:r>
              </a:p>
              <a:p>
                <a:endParaRPr lang="en-US" sz="50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mtClean="0">
                              <a:latin typeface="Cambria Math" panose="02040503050406030204" pitchFamily="18" charset="0"/>
                            </a:rPr>
                            <m:t>Bias</m:t>
                          </m:r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cache</m:t>
                                  </m:r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suffix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 | 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groupChr>
                        <m:groupChrPr>
                          <m:chr m:val="⏟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mtClean="0">
                                          <a:latin typeface="Cambria Math" panose="02040503050406030204" pitchFamily="18" charset="0"/>
                                        </a:rPr>
                                        <m:t>suffix</m:t>
                                      </m:r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groupCh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groupChr>
                        <m:groupChrPr>
                          <m:chr m:val="⏟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suffix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groupChr>
                    </m:oMath>
                  </m:oMathPara>
                </a14:m>
                <a:endParaRPr lang="en-US" b="0"/>
              </a:p>
              <a:p>
                <a:pPr marL="0" indent="0">
                  <a:buNone/>
                </a:pPr>
                <a:endParaRPr lang="en-US" b="0"/>
              </a:p>
              <a:p>
                <a:endParaRPr lang="en-US"/>
              </a:p>
              <a:p>
                <a:endParaRPr lang="en-US" b="0"/>
              </a:p>
              <a:p>
                <a:pPr marL="0" indent="0">
                  <a:buNone/>
                </a:pPr>
                <a:endParaRPr lang="en-US" b="0" i="1">
                  <a:latin typeface="Cambria Math" panose="02040503050406030204" pitchFamily="18" charset="0"/>
                </a:endParaRPr>
              </a:p>
              <a:p>
                <a:endParaRPr lang="en-US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551A122-75B9-FDE5-960A-9C1384CAB6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0D72C7-A2B9-FCB5-88F8-1601599E6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A2FC-56DA-4BFF-A019-CA78EC289D17}" type="slidenum">
              <a:rPr lang="en-DE" smtClean="0"/>
              <a:t>26</a:t>
            </a:fld>
            <a:endParaRPr lang="en-DE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8DEFEA6-4624-3BA8-05D3-F823E622DCDA}"/>
              </a:ext>
            </a:extLst>
          </p:cNvPr>
          <p:cNvCxnSpPr>
            <a:cxnSpLocks/>
          </p:cNvCxnSpPr>
          <p:nvPr/>
        </p:nvCxnSpPr>
        <p:spPr>
          <a:xfrm flipH="1" flipV="1">
            <a:off x="7318725" y="5211764"/>
            <a:ext cx="380557" cy="393885"/>
          </a:xfrm>
          <a:prstGeom prst="straightConnector1">
            <a:avLst/>
          </a:prstGeom>
          <a:ln w="76200">
            <a:solidFill>
              <a:srgbClr val="C00000"/>
            </a:solidFill>
            <a:headEnd type="oval"/>
            <a:tailEnd type="triangle"/>
          </a:ln>
          <a:effectLst>
            <a:glow rad="75779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FBB2E8C-012E-0313-72CD-E8E3E3A44AD9}"/>
              </a:ext>
            </a:extLst>
          </p:cNvPr>
          <p:cNvCxnSpPr>
            <a:cxnSpLocks/>
          </p:cNvCxnSpPr>
          <p:nvPr/>
        </p:nvCxnSpPr>
        <p:spPr>
          <a:xfrm flipH="1" flipV="1">
            <a:off x="8282304" y="3862964"/>
            <a:ext cx="210374" cy="602908"/>
          </a:xfrm>
          <a:prstGeom prst="straightConnector1">
            <a:avLst/>
          </a:prstGeom>
          <a:ln w="76200">
            <a:solidFill>
              <a:srgbClr val="00B050"/>
            </a:solidFill>
            <a:headEnd type="oval"/>
            <a:tailEnd type="triangle"/>
          </a:ln>
          <a:effectLst>
            <a:glow rad="75779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3CEFD47-1699-4A8B-A143-AA4663232258}"/>
              </a:ext>
            </a:extLst>
          </p:cNvPr>
          <p:cNvCxnSpPr>
            <a:cxnSpLocks/>
          </p:cNvCxnSpPr>
          <p:nvPr/>
        </p:nvCxnSpPr>
        <p:spPr>
          <a:xfrm flipH="1" flipV="1">
            <a:off x="7150100" y="3895225"/>
            <a:ext cx="318640" cy="538385"/>
          </a:xfrm>
          <a:prstGeom prst="straightConnector1">
            <a:avLst/>
          </a:prstGeom>
          <a:ln w="76200">
            <a:solidFill>
              <a:srgbClr val="00B050"/>
            </a:solidFill>
            <a:headEnd type="oval"/>
            <a:tailEnd type="triangle"/>
          </a:ln>
          <a:effectLst>
            <a:glow rad="75779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7B4D358-E7E0-DB0B-C4AF-44351193B0BC}"/>
              </a:ext>
            </a:extLst>
          </p:cNvPr>
          <p:cNvCxnSpPr>
            <a:cxnSpLocks/>
          </p:cNvCxnSpPr>
          <p:nvPr/>
        </p:nvCxnSpPr>
        <p:spPr>
          <a:xfrm flipV="1">
            <a:off x="9498966" y="4275748"/>
            <a:ext cx="344637" cy="363709"/>
          </a:xfrm>
          <a:prstGeom prst="straightConnector1">
            <a:avLst/>
          </a:prstGeom>
          <a:ln w="76200">
            <a:solidFill>
              <a:srgbClr val="00B050"/>
            </a:solidFill>
            <a:headEnd type="oval"/>
            <a:tailEnd type="triangle"/>
          </a:ln>
          <a:effectLst>
            <a:glow rad="75779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E881CAD-F36E-3F68-D577-69B57F0E9F42}"/>
              </a:ext>
            </a:extLst>
          </p:cNvPr>
          <p:cNvCxnSpPr>
            <a:cxnSpLocks/>
          </p:cNvCxnSpPr>
          <p:nvPr/>
        </p:nvCxnSpPr>
        <p:spPr>
          <a:xfrm>
            <a:off x="8844537" y="5680566"/>
            <a:ext cx="582775" cy="290208"/>
          </a:xfrm>
          <a:prstGeom prst="straightConnector1">
            <a:avLst/>
          </a:prstGeom>
          <a:ln w="76200">
            <a:solidFill>
              <a:srgbClr val="C00000"/>
            </a:solidFill>
            <a:headEnd type="oval"/>
            <a:tailEnd type="triangle"/>
          </a:ln>
          <a:effectLst>
            <a:glow rad="75779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42B7753-C713-F88A-2087-FBAA448CFEF6}"/>
              </a:ext>
            </a:extLst>
          </p:cNvPr>
          <p:cNvCxnSpPr>
            <a:cxnSpLocks/>
          </p:cNvCxnSpPr>
          <p:nvPr/>
        </p:nvCxnSpPr>
        <p:spPr>
          <a:xfrm>
            <a:off x="6809682" y="5211764"/>
            <a:ext cx="140699" cy="613906"/>
          </a:xfrm>
          <a:prstGeom prst="straightConnector1">
            <a:avLst/>
          </a:prstGeom>
          <a:ln w="76200">
            <a:solidFill>
              <a:srgbClr val="C00000"/>
            </a:solidFill>
            <a:headEnd type="oval"/>
            <a:tailEnd type="triangle"/>
          </a:ln>
          <a:effectLst>
            <a:glow rad="75779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8197889-8B0D-7664-7575-47C870D73B0A}"/>
              </a:ext>
            </a:extLst>
          </p:cNvPr>
          <p:cNvSpPr txBox="1"/>
          <p:nvPr/>
        </p:nvSpPr>
        <p:spPr>
          <a:xfrm>
            <a:off x="5966129" y="3003884"/>
            <a:ext cx="28448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Marginal Second Moment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C88C90-51A3-57DE-2553-75A15C153469}"/>
              </a:ext>
            </a:extLst>
          </p:cNvPr>
          <p:cNvSpPr txBox="1"/>
          <p:nvPr/>
        </p:nvSpPr>
        <p:spPr>
          <a:xfrm>
            <a:off x="8985763" y="2997623"/>
            <a:ext cx="15854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First Moment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13FF24F-23BA-DFFB-23F9-A80E39940AC5}"/>
              </a:ext>
            </a:extLst>
          </p:cNvPr>
          <p:cNvSpPr/>
          <p:nvPr/>
        </p:nvSpPr>
        <p:spPr>
          <a:xfrm>
            <a:off x="5966129" y="2432524"/>
            <a:ext cx="5072771" cy="947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C895119-E3E3-8674-A050-18CA58DB08B4}"/>
                  </a:ext>
                </a:extLst>
              </p:cNvPr>
              <p:cNvSpPr txBox="1"/>
              <p:nvPr/>
            </p:nvSpPr>
            <p:spPr>
              <a:xfrm>
                <a:off x="7493542" y="4482322"/>
                <a:ext cx="41148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C895119-E3E3-8674-A050-18CA58DB08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3542" y="4482322"/>
                <a:ext cx="41148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3A7FBE28-B6F6-3D7C-9E7D-8FC00B45C9EA}"/>
              </a:ext>
            </a:extLst>
          </p:cNvPr>
          <p:cNvGrpSpPr/>
          <p:nvPr/>
        </p:nvGrpSpPr>
        <p:grpSpPr>
          <a:xfrm>
            <a:off x="8876088" y="40010"/>
            <a:ext cx="3171692" cy="2106080"/>
            <a:chOff x="8705984" y="235350"/>
            <a:chExt cx="3171692" cy="210608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E109A64-C201-2E0C-8C82-139D272D01FC}"/>
                </a:ext>
              </a:extLst>
            </p:cNvPr>
            <p:cNvSpPr/>
            <p:nvPr/>
          </p:nvSpPr>
          <p:spPr>
            <a:xfrm>
              <a:off x="8705984" y="317158"/>
              <a:ext cx="3171692" cy="202427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52DC2BE-F105-4E95-035C-DDD5DD3D2C8C}"/>
                </a:ext>
              </a:extLst>
            </p:cNvPr>
            <p:cNvGrpSpPr/>
            <p:nvPr/>
          </p:nvGrpSpPr>
          <p:grpSpPr>
            <a:xfrm>
              <a:off x="8775965" y="235350"/>
              <a:ext cx="3032294" cy="2106080"/>
              <a:chOff x="6799277" y="2360029"/>
              <a:chExt cx="3032294" cy="2106080"/>
            </a:xfrm>
          </p:grpSpPr>
          <p:pic>
            <p:nvPicPr>
              <p:cNvPr id="43" name="Graphic 42" descr="Video camera with solid fill">
                <a:extLst>
                  <a:ext uri="{FF2B5EF4-FFF2-40B4-BE49-F238E27FC236}">
                    <a16:creationId xmlns:a16="http://schemas.microsoft.com/office/drawing/2014/main" id="{83D5824C-BDAB-F5D6-E059-0EB9BCB443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799277" y="3147779"/>
                <a:ext cx="621506" cy="621506"/>
              </a:xfrm>
              <a:prstGeom prst="rect">
                <a:avLst/>
              </a:prstGeom>
            </p:spPr>
          </p:pic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67A02758-E9AC-5D57-5592-6933242A1E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15775" y="3549561"/>
                <a:ext cx="581891" cy="34903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C47E40CC-6AE4-4606-0F88-5A214F9FFDA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97666" y="3422921"/>
                <a:ext cx="341746" cy="47567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40A4BE5F-D9EA-8997-13B8-4C5967E4B9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39412" y="3458532"/>
                <a:ext cx="434109" cy="4400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0D69569E-C51B-862D-3642-578462EF626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73521" y="3406090"/>
                <a:ext cx="595745" cy="49250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05C2A6AE-605C-C714-83E4-DB1CF00CCE88}"/>
                  </a:ext>
                </a:extLst>
              </p:cNvPr>
              <p:cNvSpPr/>
              <p:nvPr/>
            </p:nvSpPr>
            <p:spPr>
              <a:xfrm>
                <a:off x="9391509" y="3147779"/>
                <a:ext cx="440062" cy="440062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8CB3421A-11FD-DEB5-3146-7527C7A98015}"/>
                  </a:ext>
                </a:extLst>
              </p:cNvPr>
              <p:cNvSpPr/>
              <p:nvPr/>
            </p:nvSpPr>
            <p:spPr>
              <a:xfrm>
                <a:off x="8152874" y="3357828"/>
                <a:ext cx="347054" cy="32600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>
                  <a:solidFill>
                    <a:srgbClr val="FF0000"/>
                  </a:solidFill>
                </a:endParaRPr>
              </a:p>
            </p:txBody>
          </p:sp>
          <p:sp>
            <p:nvSpPr>
              <p:cNvPr id="50" name="Left Brace 49">
                <a:extLst>
                  <a:ext uri="{FF2B5EF4-FFF2-40B4-BE49-F238E27FC236}">
                    <a16:creationId xmlns:a16="http://schemas.microsoft.com/office/drawing/2014/main" id="{180B8064-2A1A-55A4-5805-3A147DD46DD3}"/>
                  </a:ext>
                </a:extLst>
              </p:cNvPr>
              <p:cNvSpPr/>
              <p:nvPr/>
            </p:nvSpPr>
            <p:spPr>
              <a:xfrm rot="16200000">
                <a:off x="7883505" y="3534470"/>
                <a:ext cx="151597" cy="1081251"/>
              </a:xfrm>
              <a:prstGeom prst="leftBrac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>
                  <a:solidFill>
                    <a:srgbClr val="FF000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08191C0C-B49F-A75C-D7F7-F4E107E1F18D}"/>
                      </a:ext>
                    </a:extLst>
                  </p:cNvPr>
                  <p:cNvSpPr txBox="1"/>
                  <p:nvPr/>
                </p:nvSpPr>
                <p:spPr>
                  <a:xfrm>
                    <a:off x="7747982" y="4096777"/>
                    <a:ext cx="37619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</m:oMath>
                      </m:oMathPara>
                    </a14:m>
                    <a:endParaRPr lang="en-DE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08191C0C-B49F-A75C-D7F7-F4E107E1F18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47982" y="4096777"/>
                    <a:ext cx="376192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r="-25806" b="-6557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2" name="Left Brace 51">
                <a:extLst>
                  <a:ext uri="{FF2B5EF4-FFF2-40B4-BE49-F238E27FC236}">
                    <a16:creationId xmlns:a16="http://schemas.microsoft.com/office/drawing/2014/main" id="{B315F808-68B9-707A-491C-787B3FC4BF28}"/>
                  </a:ext>
                </a:extLst>
              </p:cNvPr>
              <p:cNvSpPr/>
              <p:nvPr/>
            </p:nvSpPr>
            <p:spPr>
              <a:xfrm rot="5400000">
                <a:off x="7794512" y="2773913"/>
                <a:ext cx="165605" cy="911933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53" name="Left Brace 52">
                <a:extLst>
                  <a:ext uri="{FF2B5EF4-FFF2-40B4-BE49-F238E27FC236}">
                    <a16:creationId xmlns:a16="http://schemas.microsoft.com/office/drawing/2014/main" id="{62897FD4-8E48-E8CC-5917-7B484034ADFC}"/>
                  </a:ext>
                </a:extLst>
              </p:cNvPr>
              <p:cNvSpPr/>
              <p:nvPr/>
            </p:nvSpPr>
            <p:spPr>
              <a:xfrm rot="5400000">
                <a:off x="8772933" y="2772389"/>
                <a:ext cx="162556" cy="911933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517B61C1-243C-E5CC-1A7C-88C87ACED8C2}"/>
                      </a:ext>
                    </a:extLst>
                  </p:cNvPr>
                  <p:cNvSpPr txBox="1"/>
                  <p:nvPr/>
                </p:nvSpPr>
                <p:spPr>
                  <a:xfrm>
                    <a:off x="7429751" y="2777994"/>
                    <a:ext cx="881588" cy="39504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prefix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j</m:t>
                              </m:r>
                            </m:sub>
                          </m:sSub>
                        </m:oMath>
                      </m:oMathPara>
                    </a14:m>
                    <a:endParaRPr lang="en-DE"/>
                  </a:p>
                </p:txBody>
              </p:sp>
            </mc:Choice>
            <mc:Fallback xmlns=""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517B61C1-243C-E5CC-1A7C-88C87ACED8C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29751" y="2777994"/>
                    <a:ext cx="881588" cy="395045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9231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0F5E3AFF-5BF7-E103-5723-08E64C7C1104}"/>
                      </a:ext>
                    </a:extLst>
                  </p:cNvPr>
                  <p:cNvSpPr txBox="1"/>
                  <p:nvPr/>
                </p:nvSpPr>
                <p:spPr>
                  <a:xfrm>
                    <a:off x="8398244" y="2783456"/>
                    <a:ext cx="843116" cy="39504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suffix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j</m:t>
                              </m:r>
                            </m:sub>
                          </m:sSub>
                        </m:oMath>
                      </m:oMathPara>
                    </a14:m>
                    <a:endParaRPr lang="en-DE"/>
                  </a:p>
                </p:txBody>
              </p:sp>
            </mc:Choice>
            <mc:Fallback xmlns=""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0F5E3AFF-5BF7-E103-5723-08E64C7C110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98244" y="2783456"/>
                    <a:ext cx="843116" cy="395045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b="-9231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6" name="Left Brace 55">
                <a:extLst>
                  <a:ext uri="{FF2B5EF4-FFF2-40B4-BE49-F238E27FC236}">
                    <a16:creationId xmlns:a16="http://schemas.microsoft.com/office/drawing/2014/main" id="{ECF3A75A-3406-A186-2A9F-4DAF4ED721AA}"/>
                  </a:ext>
                </a:extLst>
              </p:cNvPr>
              <p:cNvSpPr/>
              <p:nvPr/>
            </p:nvSpPr>
            <p:spPr>
              <a:xfrm rot="5400000">
                <a:off x="8287162" y="1845803"/>
                <a:ext cx="165605" cy="1880427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54E0E725-6910-A233-9F3A-7F4C752BF5F2}"/>
                      </a:ext>
                    </a:extLst>
                  </p:cNvPr>
                  <p:cNvSpPr txBox="1"/>
                  <p:nvPr/>
                </p:nvSpPr>
                <p:spPr>
                  <a:xfrm>
                    <a:off x="8129124" y="3621104"/>
                    <a:ext cx="425693" cy="39164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oMath>
                      </m:oMathPara>
                    </a14:m>
                    <a:endParaRPr lang="en-DE"/>
                  </a:p>
                </p:txBody>
              </p:sp>
            </mc:Choice>
            <mc:Fallback xmlns="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54E0E725-6910-A233-9F3A-7F4C752BF5F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29124" y="3621104"/>
                    <a:ext cx="425693" cy="391646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7692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505DD716-DD11-623E-FAB8-467994828B1A}"/>
                      </a:ext>
                    </a:extLst>
                  </p:cNvPr>
                  <p:cNvSpPr txBox="1"/>
                  <p:nvPr/>
                </p:nvSpPr>
                <p:spPr>
                  <a:xfrm>
                    <a:off x="8178625" y="2360029"/>
                    <a:ext cx="37619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oMath>
                      </m:oMathPara>
                    </a14:m>
                    <a:endParaRPr lang="en-DE"/>
                  </a:p>
                </p:txBody>
              </p:sp>
            </mc:Choice>
            <mc:Fallback xmlns="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505DD716-DD11-623E-FAB8-467994828B1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78625" y="2360029"/>
                    <a:ext cx="376192" cy="369332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76421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232CC-9D28-7868-79A8-397E4231A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Squared Expectations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3253E6-EEB0-F1C6-5399-DA99320AB47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9652686" cy="4351338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suffix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suffix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suffix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/>
              </a:p>
              <a:p>
                <a:r>
                  <a:rPr lang="en-US"/>
                  <a:t>High variance</a:t>
                </a:r>
              </a:p>
              <a:p>
                <a:pPr marL="0" indent="0">
                  <a:buNone/>
                </a:pPr>
                <a:endParaRPr lang="en-US"/>
              </a:p>
              <a:p>
                <a:endParaRPr lang="en-US"/>
              </a:p>
              <a:p>
                <a:r>
                  <a:rPr lang="en-US"/>
                  <a:t>Offset by creating set of independent samples</a:t>
                </a:r>
              </a:p>
              <a:p>
                <a:r>
                  <a:rPr lang="en-US"/>
                  <a:t>Sum of all pair products (scales quadratically)</a:t>
                </a:r>
              </a:p>
              <a:p>
                <a:r>
                  <a:rPr lang="en-US"/>
                  <a:t>Distribute computation over subgroup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3253E6-EEB0-F1C6-5399-DA99320AB4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9652686" cy="4351338"/>
              </a:xfrm>
              <a:blipFill>
                <a:blip r:embed="rId3"/>
                <a:stretch>
                  <a:fillRect l="-113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EBF7DE-029A-6823-C41E-9C47C5A88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A2FC-56DA-4BFF-A019-CA78EC289D17}" type="slidenum">
              <a:rPr lang="en-DE" smtClean="0"/>
              <a:t>27</a:t>
            </a:fld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3" name="Table 32">
                <a:extLst>
                  <a:ext uri="{FF2B5EF4-FFF2-40B4-BE49-F238E27FC236}">
                    <a16:creationId xmlns:a16="http://schemas.microsoft.com/office/drawing/2014/main" id="{CCB942AC-D168-069D-F5F8-C4635572660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75283707"/>
                  </p:ext>
                </p:extLst>
              </p:nvPr>
            </p:nvGraphicFramePr>
            <p:xfrm>
              <a:off x="9058531" y="3978083"/>
              <a:ext cx="2446464" cy="2265360"/>
            </p:xfrm>
            <a:graphic>
              <a:graphicData uri="http://schemas.openxmlformats.org/drawingml/2006/table">
                <a:tbl>
                  <a:tblPr firstRow="1" firstCol="1">
                    <a:tableStyleId>{5C22544A-7EE6-4342-B048-85BDC9FD1C3A}</a:tableStyleId>
                  </a:tblPr>
                  <a:tblGrid>
                    <a:gridCol w="407744">
                      <a:extLst>
                        <a:ext uri="{9D8B030D-6E8A-4147-A177-3AD203B41FA5}">
                          <a16:colId xmlns:a16="http://schemas.microsoft.com/office/drawing/2014/main" val="3228299192"/>
                        </a:ext>
                      </a:extLst>
                    </a:gridCol>
                    <a:gridCol w="407744">
                      <a:extLst>
                        <a:ext uri="{9D8B030D-6E8A-4147-A177-3AD203B41FA5}">
                          <a16:colId xmlns:a16="http://schemas.microsoft.com/office/drawing/2014/main" val="1530227597"/>
                        </a:ext>
                      </a:extLst>
                    </a:gridCol>
                    <a:gridCol w="407744">
                      <a:extLst>
                        <a:ext uri="{9D8B030D-6E8A-4147-A177-3AD203B41FA5}">
                          <a16:colId xmlns:a16="http://schemas.microsoft.com/office/drawing/2014/main" val="2721171054"/>
                        </a:ext>
                      </a:extLst>
                    </a:gridCol>
                    <a:gridCol w="407744">
                      <a:extLst>
                        <a:ext uri="{9D8B030D-6E8A-4147-A177-3AD203B41FA5}">
                          <a16:colId xmlns:a16="http://schemas.microsoft.com/office/drawing/2014/main" val="1666125061"/>
                        </a:ext>
                      </a:extLst>
                    </a:gridCol>
                    <a:gridCol w="407744">
                      <a:extLst>
                        <a:ext uri="{9D8B030D-6E8A-4147-A177-3AD203B41FA5}">
                          <a16:colId xmlns:a16="http://schemas.microsoft.com/office/drawing/2014/main" val="2445749545"/>
                        </a:ext>
                      </a:extLst>
                    </a:gridCol>
                    <a:gridCol w="407744">
                      <a:extLst>
                        <a:ext uri="{9D8B030D-6E8A-4147-A177-3AD203B41FA5}">
                          <a16:colId xmlns:a16="http://schemas.microsoft.com/office/drawing/2014/main" val="902623012"/>
                        </a:ext>
                      </a:extLst>
                    </a:gridCol>
                  </a:tblGrid>
                  <a:tr h="15882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142292380"/>
                      </a:ext>
                    </a:extLst>
                  </a:tr>
                  <a:tr h="37992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61710554"/>
                      </a:ext>
                    </a:extLst>
                  </a:tr>
                  <a:tr h="37992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96360430"/>
                      </a:ext>
                    </a:extLst>
                  </a:tr>
                  <a:tr h="37992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4775482"/>
                      </a:ext>
                    </a:extLst>
                  </a:tr>
                  <a:tr h="379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8454446"/>
                      </a:ext>
                    </a:extLst>
                  </a:tr>
                  <a:tr h="37992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47438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3" name="Table 32">
                <a:extLst>
                  <a:ext uri="{FF2B5EF4-FFF2-40B4-BE49-F238E27FC236}">
                    <a16:creationId xmlns:a16="http://schemas.microsoft.com/office/drawing/2014/main" id="{CCB942AC-D168-069D-F5F8-C4635572660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75283707"/>
                  </p:ext>
                </p:extLst>
              </p:nvPr>
            </p:nvGraphicFramePr>
            <p:xfrm>
              <a:off x="9058531" y="3978083"/>
              <a:ext cx="2446464" cy="2265360"/>
            </p:xfrm>
            <a:graphic>
              <a:graphicData uri="http://schemas.openxmlformats.org/drawingml/2006/table">
                <a:tbl>
                  <a:tblPr firstRow="1" firstCol="1">
                    <a:tableStyleId>{5C22544A-7EE6-4342-B048-85BDC9FD1C3A}</a:tableStyleId>
                  </a:tblPr>
                  <a:tblGrid>
                    <a:gridCol w="407744">
                      <a:extLst>
                        <a:ext uri="{9D8B030D-6E8A-4147-A177-3AD203B41FA5}">
                          <a16:colId xmlns:a16="http://schemas.microsoft.com/office/drawing/2014/main" val="3228299192"/>
                        </a:ext>
                      </a:extLst>
                    </a:gridCol>
                    <a:gridCol w="407744">
                      <a:extLst>
                        <a:ext uri="{9D8B030D-6E8A-4147-A177-3AD203B41FA5}">
                          <a16:colId xmlns:a16="http://schemas.microsoft.com/office/drawing/2014/main" val="1530227597"/>
                        </a:ext>
                      </a:extLst>
                    </a:gridCol>
                    <a:gridCol w="407744">
                      <a:extLst>
                        <a:ext uri="{9D8B030D-6E8A-4147-A177-3AD203B41FA5}">
                          <a16:colId xmlns:a16="http://schemas.microsoft.com/office/drawing/2014/main" val="2721171054"/>
                        </a:ext>
                      </a:extLst>
                    </a:gridCol>
                    <a:gridCol w="407744">
                      <a:extLst>
                        <a:ext uri="{9D8B030D-6E8A-4147-A177-3AD203B41FA5}">
                          <a16:colId xmlns:a16="http://schemas.microsoft.com/office/drawing/2014/main" val="1666125061"/>
                        </a:ext>
                      </a:extLst>
                    </a:gridCol>
                    <a:gridCol w="407744">
                      <a:extLst>
                        <a:ext uri="{9D8B030D-6E8A-4147-A177-3AD203B41FA5}">
                          <a16:colId xmlns:a16="http://schemas.microsoft.com/office/drawing/2014/main" val="2445749545"/>
                        </a:ext>
                      </a:extLst>
                    </a:gridCol>
                    <a:gridCol w="407744">
                      <a:extLst>
                        <a:ext uri="{9D8B030D-6E8A-4147-A177-3AD203B41FA5}">
                          <a16:colId xmlns:a16="http://schemas.microsoft.com/office/drawing/2014/main" val="902623012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01493" t="-1667" r="-404478" b="-5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98529" t="-1667" r="-298529" b="-5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02985" t="-1667" r="-202985" b="-5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02985" t="-1667" r="-2985" b="-5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42292380"/>
                      </a:ext>
                    </a:extLst>
                  </a:tr>
                  <a:tr h="37992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493" t="-96825" r="-504478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61710554"/>
                      </a:ext>
                    </a:extLst>
                  </a:tr>
                  <a:tr h="37992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493" t="-200000" r="-504478" b="-3064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96360430"/>
                      </a:ext>
                    </a:extLst>
                  </a:tr>
                  <a:tr h="37992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493" t="-295238" r="-504478" b="-2015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4775482"/>
                      </a:ext>
                    </a:extLst>
                  </a:tr>
                  <a:tr h="379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8454446"/>
                      </a:ext>
                    </a:extLst>
                  </a:tr>
                  <a:tr h="37992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493" t="-493651" r="-504478" b="-31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47438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2F327846-73D6-814A-4EBA-ECA6843BF7B6}"/>
              </a:ext>
            </a:extLst>
          </p:cNvPr>
          <p:cNvSpPr/>
          <p:nvPr/>
        </p:nvSpPr>
        <p:spPr>
          <a:xfrm>
            <a:off x="3646667" y="1405831"/>
            <a:ext cx="4037217" cy="1680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0EA020A-DD31-5B9D-EB66-263800045C81}"/>
              </a:ext>
            </a:extLst>
          </p:cNvPr>
          <p:cNvSpPr/>
          <p:nvPr/>
        </p:nvSpPr>
        <p:spPr>
          <a:xfrm>
            <a:off x="650876" y="2378126"/>
            <a:ext cx="2995791" cy="1325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36C3A24-F110-FC73-4218-D441D116D603}"/>
              </a:ext>
            </a:extLst>
          </p:cNvPr>
          <p:cNvSpPr/>
          <p:nvPr/>
        </p:nvSpPr>
        <p:spPr>
          <a:xfrm>
            <a:off x="650876" y="3638602"/>
            <a:ext cx="11036299" cy="2717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461F655-CF57-3F1D-2D16-11E96FF8CE92}"/>
              </a:ext>
            </a:extLst>
          </p:cNvPr>
          <p:cNvGrpSpPr/>
          <p:nvPr/>
        </p:nvGrpSpPr>
        <p:grpSpPr>
          <a:xfrm>
            <a:off x="8876088" y="40010"/>
            <a:ext cx="3171692" cy="2106080"/>
            <a:chOff x="8705984" y="235350"/>
            <a:chExt cx="3171692" cy="210608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B9E71101-C1D6-35BB-C156-589B565312EF}"/>
                </a:ext>
              </a:extLst>
            </p:cNvPr>
            <p:cNvSpPr/>
            <p:nvPr/>
          </p:nvSpPr>
          <p:spPr>
            <a:xfrm>
              <a:off x="8705984" y="317158"/>
              <a:ext cx="3171692" cy="202427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B6F50EB-035C-8A27-7B55-59A8EA985582}"/>
                </a:ext>
              </a:extLst>
            </p:cNvPr>
            <p:cNvGrpSpPr/>
            <p:nvPr/>
          </p:nvGrpSpPr>
          <p:grpSpPr>
            <a:xfrm>
              <a:off x="8775965" y="235350"/>
              <a:ext cx="3032294" cy="2106080"/>
              <a:chOff x="6799277" y="2360029"/>
              <a:chExt cx="3032294" cy="2106080"/>
            </a:xfrm>
          </p:grpSpPr>
          <p:pic>
            <p:nvPicPr>
              <p:cNvPr id="58" name="Graphic 57" descr="Video camera with solid fill">
                <a:extLst>
                  <a:ext uri="{FF2B5EF4-FFF2-40B4-BE49-F238E27FC236}">
                    <a16:creationId xmlns:a16="http://schemas.microsoft.com/office/drawing/2014/main" id="{F51574C1-D828-3DB2-0FD0-DDC9A0EF31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799277" y="3147779"/>
                <a:ext cx="621506" cy="621506"/>
              </a:xfrm>
              <a:prstGeom prst="rect">
                <a:avLst/>
              </a:prstGeom>
            </p:spPr>
          </p:pic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0E8AFD3D-B2C9-388C-F47A-C8C8D8C958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15775" y="3549561"/>
                <a:ext cx="581891" cy="34903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9C186074-A00A-EF3E-2748-47576DD9445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97666" y="3422921"/>
                <a:ext cx="341746" cy="47567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DFF9E0A9-FD51-ECC6-2545-EEF461E22C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39412" y="3458532"/>
                <a:ext cx="434109" cy="4400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FE2581F1-09AB-A4E7-8F19-0AEBC7E543C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73521" y="3406090"/>
                <a:ext cx="595745" cy="49250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348606B2-6AC4-FFB0-868E-1D0E346BFCE9}"/>
                  </a:ext>
                </a:extLst>
              </p:cNvPr>
              <p:cNvSpPr/>
              <p:nvPr/>
            </p:nvSpPr>
            <p:spPr>
              <a:xfrm>
                <a:off x="9391509" y="3147779"/>
                <a:ext cx="440062" cy="440062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3E19E776-6925-1C19-1F2D-440E24B9DD8D}"/>
                  </a:ext>
                </a:extLst>
              </p:cNvPr>
              <p:cNvSpPr/>
              <p:nvPr/>
            </p:nvSpPr>
            <p:spPr>
              <a:xfrm>
                <a:off x="8152874" y="3357828"/>
                <a:ext cx="347054" cy="32600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>
                  <a:solidFill>
                    <a:srgbClr val="FF0000"/>
                  </a:solidFill>
                </a:endParaRPr>
              </a:p>
            </p:txBody>
          </p:sp>
          <p:sp>
            <p:nvSpPr>
              <p:cNvPr id="65" name="Left Brace 64">
                <a:extLst>
                  <a:ext uri="{FF2B5EF4-FFF2-40B4-BE49-F238E27FC236}">
                    <a16:creationId xmlns:a16="http://schemas.microsoft.com/office/drawing/2014/main" id="{082AAD91-426C-D234-441B-D1F5A01789DB}"/>
                  </a:ext>
                </a:extLst>
              </p:cNvPr>
              <p:cNvSpPr/>
              <p:nvPr/>
            </p:nvSpPr>
            <p:spPr>
              <a:xfrm rot="16200000">
                <a:off x="7883505" y="3534470"/>
                <a:ext cx="151597" cy="1081251"/>
              </a:xfrm>
              <a:prstGeom prst="leftBrac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>
                  <a:solidFill>
                    <a:srgbClr val="FF000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FD131A0A-91FE-D8B6-DEBA-FA5BE4F02B1E}"/>
                      </a:ext>
                    </a:extLst>
                  </p:cNvPr>
                  <p:cNvSpPr txBox="1"/>
                  <p:nvPr/>
                </p:nvSpPr>
                <p:spPr>
                  <a:xfrm>
                    <a:off x="7747982" y="4096777"/>
                    <a:ext cx="37619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</m:oMath>
                      </m:oMathPara>
                    </a14:m>
                    <a:endParaRPr lang="en-DE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FD131A0A-91FE-D8B6-DEBA-FA5BE4F02B1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47982" y="4096777"/>
                    <a:ext cx="376192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r="-25806" b="-6557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7" name="Left Brace 66">
                <a:extLst>
                  <a:ext uri="{FF2B5EF4-FFF2-40B4-BE49-F238E27FC236}">
                    <a16:creationId xmlns:a16="http://schemas.microsoft.com/office/drawing/2014/main" id="{6F1B7DC9-EDC4-5340-04D2-7EC3853F7B56}"/>
                  </a:ext>
                </a:extLst>
              </p:cNvPr>
              <p:cNvSpPr/>
              <p:nvPr/>
            </p:nvSpPr>
            <p:spPr>
              <a:xfrm rot="5400000">
                <a:off x="7794512" y="2773913"/>
                <a:ext cx="165605" cy="911933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68" name="Left Brace 67">
                <a:extLst>
                  <a:ext uri="{FF2B5EF4-FFF2-40B4-BE49-F238E27FC236}">
                    <a16:creationId xmlns:a16="http://schemas.microsoft.com/office/drawing/2014/main" id="{D3AB8D72-E119-5085-EA7F-CF9CF6F6F87D}"/>
                  </a:ext>
                </a:extLst>
              </p:cNvPr>
              <p:cNvSpPr/>
              <p:nvPr/>
            </p:nvSpPr>
            <p:spPr>
              <a:xfrm rot="5400000">
                <a:off x="8772933" y="2772389"/>
                <a:ext cx="162556" cy="911933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9887DFDB-8452-AB97-67B3-86C9870724E4}"/>
                      </a:ext>
                    </a:extLst>
                  </p:cNvPr>
                  <p:cNvSpPr txBox="1"/>
                  <p:nvPr/>
                </p:nvSpPr>
                <p:spPr>
                  <a:xfrm>
                    <a:off x="7429751" y="2777994"/>
                    <a:ext cx="881588" cy="39504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prefix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j</m:t>
                              </m:r>
                            </m:sub>
                          </m:sSub>
                        </m:oMath>
                      </m:oMathPara>
                    </a14:m>
                    <a:endParaRPr lang="en-DE"/>
                  </a:p>
                </p:txBody>
              </p:sp>
            </mc:Choice>
            <mc:Fallback xmlns="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9887DFDB-8452-AB97-67B3-86C9870724E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29751" y="2777994"/>
                    <a:ext cx="881588" cy="39504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9231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4674FE6F-2D40-2086-E544-D32E86744508}"/>
                      </a:ext>
                    </a:extLst>
                  </p:cNvPr>
                  <p:cNvSpPr txBox="1"/>
                  <p:nvPr/>
                </p:nvSpPr>
                <p:spPr>
                  <a:xfrm>
                    <a:off x="8398244" y="2783456"/>
                    <a:ext cx="843116" cy="39504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suffix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j</m:t>
                              </m:r>
                            </m:sub>
                          </m:sSub>
                        </m:oMath>
                      </m:oMathPara>
                    </a14:m>
                    <a:endParaRPr lang="en-DE"/>
                  </a:p>
                </p:txBody>
              </p:sp>
            </mc:Choice>
            <mc:Fallback xmlns=""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4674FE6F-2D40-2086-E544-D32E8674450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98244" y="2783456"/>
                    <a:ext cx="843116" cy="395045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9231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1" name="Left Brace 70">
                <a:extLst>
                  <a:ext uri="{FF2B5EF4-FFF2-40B4-BE49-F238E27FC236}">
                    <a16:creationId xmlns:a16="http://schemas.microsoft.com/office/drawing/2014/main" id="{785242AD-DCA0-97D5-11D3-6DF74DEB1EFB}"/>
                  </a:ext>
                </a:extLst>
              </p:cNvPr>
              <p:cNvSpPr/>
              <p:nvPr/>
            </p:nvSpPr>
            <p:spPr>
              <a:xfrm rot="5400000">
                <a:off x="8287162" y="1845803"/>
                <a:ext cx="165605" cy="1880427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B421F880-C87B-756A-D97D-7E998B242CFF}"/>
                      </a:ext>
                    </a:extLst>
                  </p:cNvPr>
                  <p:cNvSpPr txBox="1"/>
                  <p:nvPr/>
                </p:nvSpPr>
                <p:spPr>
                  <a:xfrm>
                    <a:off x="8129124" y="3621104"/>
                    <a:ext cx="425693" cy="39164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oMath>
                      </m:oMathPara>
                    </a14:m>
                    <a:endParaRPr lang="en-DE"/>
                  </a:p>
                </p:txBody>
              </p:sp>
            </mc:Choice>
            <mc:Fallback xmlns=""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B421F880-C87B-756A-D97D-7E998B242CF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29124" y="3621104"/>
                    <a:ext cx="425693" cy="391646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7692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8D183F3A-7C8B-E71F-BFB9-A3534EEA5771}"/>
                      </a:ext>
                    </a:extLst>
                  </p:cNvPr>
                  <p:cNvSpPr txBox="1"/>
                  <p:nvPr/>
                </p:nvSpPr>
                <p:spPr>
                  <a:xfrm>
                    <a:off x="8178625" y="2360029"/>
                    <a:ext cx="37619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oMath>
                      </m:oMathPara>
                    </a14:m>
                    <a:endParaRPr lang="en-DE"/>
                  </a:p>
                </p:txBody>
              </p:sp>
            </mc:Choice>
            <mc:Fallback xmlns=""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8D183F3A-7C8B-E71F-BFB9-A3534EEA577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78625" y="2360029"/>
                    <a:ext cx="376192" cy="369332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5" name="Picture 4" descr="A close up of a brown and white object&#10;&#10;Description automatically generated">
            <a:extLst>
              <a:ext uri="{FF2B5EF4-FFF2-40B4-BE49-F238E27FC236}">
                <a16:creationId xmlns:a16="http://schemas.microsoft.com/office/drawing/2014/main" id="{673E5F6F-467D-0A08-B6F5-635346C6BE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491" y="2488522"/>
            <a:ext cx="3498706" cy="1565211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D6ECAC7-6A89-71DC-41FD-0CC49DB50C5E}"/>
              </a:ext>
            </a:extLst>
          </p:cNvPr>
          <p:cNvCxnSpPr>
            <a:cxnSpLocks/>
          </p:cNvCxnSpPr>
          <p:nvPr/>
        </p:nvCxnSpPr>
        <p:spPr>
          <a:xfrm flipH="1" flipV="1">
            <a:off x="10136950" y="2608023"/>
            <a:ext cx="318640" cy="538385"/>
          </a:xfrm>
          <a:prstGeom prst="straightConnector1">
            <a:avLst/>
          </a:prstGeom>
          <a:ln w="76200">
            <a:solidFill>
              <a:srgbClr val="00B050"/>
            </a:solidFill>
            <a:headEnd type="oval"/>
            <a:tailEnd type="triangle"/>
          </a:ln>
          <a:effectLst>
            <a:glow rad="75779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16535FB-6523-2F25-9310-5DD6A3906632}"/>
                  </a:ext>
                </a:extLst>
              </p:cNvPr>
              <p:cNvSpPr txBox="1"/>
              <p:nvPr/>
            </p:nvSpPr>
            <p:spPr>
              <a:xfrm>
                <a:off x="10480392" y="3195120"/>
                <a:ext cx="41148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16535FB-6523-2F25-9310-5DD6A3906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0392" y="3195120"/>
                <a:ext cx="411480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041EB25-F1B7-D249-C070-A41661380524}"/>
              </a:ext>
            </a:extLst>
          </p:cNvPr>
          <p:cNvCxnSpPr>
            <a:cxnSpLocks/>
          </p:cNvCxnSpPr>
          <p:nvPr/>
        </p:nvCxnSpPr>
        <p:spPr>
          <a:xfrm flipV="1">
            <a:off x="10455590" y="2575762"/>
            <a:ext cx="247462" cy="570645"/>
          </a:xfrm>
          <a:prstGeom prst="straightConnector1">
            <a:avLst/>
          </a:prstGeom>
          <a:ln w="76200">
            <a:solidFill>
              <a:srgbClr val="00B050"/>
            </a:solidFill>
            <a:headEnd type="oval"/>
            <a:tailEnd type="triangle"/>
          </a:ln>
          <a:effectLst>
            <a:glow rad="75779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6E8B1DC-A821-2737-6B0C-28FBDA4625BB}"/>
              </a:ext>
            </a:extLst>
          </p:cNvPr>
          <p:cNvCxnSpPr>
            <a:cxnSpLocks/>
          </p:cNvCxnSpPr>
          <p:nvPr/>
        </p:nvCxnSpPr>
        <p:spPr>
          <a:xfrm>
            <a:off x="10455590" y="3146407"/>
            <a:ext cx="24483" cy="0"/>
          </a:xfrm>
          <a:prstGeom prst="straightConnector1">
            <a:avLst/>
          </a:prstGeom>
          <a:ln w="76200">
            <a:solidFill>
              <a:srgbClr val="00B050"/>
            </a:solidFill>
            <a:headEnd type="oval"/>
            <a:tailEnd type="triangle"/>
          </a:ln>
          <a:effectLst>
            <a:glow rad="75779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268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as Convergence">
            <a:hlinkClick r:id="" action="ppaction://media"/>
            <a:extLst>
              <a:ext uri="{FF2B5EF4-FFF2-40B4-BE49-F238E27FC236}">
                <a16:creationId xmlns:a16="http://schemas.microsoft.com/office/drawing/2014/main" id="{1EB739D3-12B4-4C3D-6594-344228B1049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66875"/>
          <a:stretch/>
        </p:blipFill>
        <p:spPr>
          <a:xfrm>
            <a:off x="4076700" y="0"/>
            <a:ext cx="40386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51820C-10D3-2434-01E9-0B5BF14F8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Bias Estimation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67F863-03D4-D1DE-84BA-031954F4B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A2FC-56DA-4BFF-A019-CA78EC289D17}" type="slidenum">
              <a:rPr lang="en-DE" smtClean="0"/>
              <a:t>28</a:t>
            </a:fld>
            <a:endParaRPr lang="en-DE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236549F-2DDA-544C-C6C7-37582E291DF4}"/>
              </a:ext>
            </a:extLst>
          </p:cNvPr>
          <p:cNvGrpSpPr/>
          <p:nvPr/>
        </p:nvGrpSpPr>
        <p:grpSpPr>
          <a:xfrm>
            <a:off x="3054440" y="6352143"/>
            <a:ext cx="6083120" cy="369332"/>
            <a:chOff x="514603" y="5963134"/>
            <a:chExt cx="6083120" cy="3693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8DEF687-7AF9-1371-8814-DE6FC6290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582457" y="6088856"/>
              <a:ext cx="3897649" cy="14070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CAC3779-58FF-BA26-BCEF-FF0FC074010E}"/>
                </a:ext>
              </a:extLst>
            </p:cNvPr>
            <p:cNvSpPr txBox="1"/>
            <p:nvPr/>
          </p:nvSpPr>
          <p:spPr>
            <a:xfrm>
              <a:off x="514603" y="5963134"/>
              <a:ext cx="10678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/>
                <a:t>Low Bias</a:t>
              </a:r>
              <a:endParaRPr lang="en-DE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7D8DEBC-677E-26BD-337E-BC93ADC15C26}"/>
                </a:ext>
              </a:extLst>
            </p:cNvPr>
            <p:cNvSpPr txBox="1"/>
            <p:nvPr/>
          </p:nvSpPr>
          <p:spPr>
            <a:xfrm>
              <a:off x="5480109" y="5963134"/>
              <a:ext cx="1117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High Bias</a:t>
              </a:r>
              <a:endParaRPr lang="en-DE"/>
            </a:p>
          </p:txBody>
        </p:sp>
      </p:grpSp>
    </p:spTree>
    <p:extLst>
      <p:ext uri="{BB962C8B-B14F-4D97-AF65-F5344CB8AC3E}">
        <p14:creationId xmlns:p14="http://schemas.microsoft.com/office/powerpoint/2010/main" val="307557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232CC-9D28-7868-79A8-397E4231A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Squared Expectations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3253E6-EEB0-F1C6-5399-DA99320AB47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9652686" cy="4351338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suffix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suffix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suffix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  <a:p>
                <a:r>
                  <a:rPr lang="en-US" dirty="0"/>
                  <a:t>High variance!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Offset by creating set of independent samples</a:t>
                </a:r>
              </a:p>
              <a:p>
                <a:r>
                  <a:rPr lang="en-US" dirty="0"/>
                  <a:t>Sum of all pair products (scales quadratically)</a:t>
                </a:r>
              </a:p>
              <a:p>
                <a:r>
                  <a:rPr lang="en-US" dirty="0"/>
                  <a:t>Distribute computation over subgroup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3253E6-EEB0-F1C6-5399-DA99320AB4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9652686" cy="4351338"/>
              </a:xfrm>
              <a:blipFill>
                <a:blip r:embed="rId3"/>
                <a:stretch>
                  <a:fillRect l="-113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EBF7DE-029A-6823-C41E-9C47C5A88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A2FC-56DA-4BFF-A019-CA78EC289D17}" type="slidenum">
              <a:rPr lang="en-DE" smtClean="0"/>
              <a:t>29</a:t>
            </a:fld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3" name="Table 32">
                <a:extLst>
                  <a:ext uri="{FF2B5EF4-FFF2-40B4-BE49-F238E27FC236}">
                    <a16:creationId xmlns:a16="http://schemas.microsoft.com/office/drawing/2014/main" id="{CCB942AC-D168-069D-F5F8-C4635572660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97443906"/>
                  </p:ext>
                </p:extLst>
              </p:nvPr>
            </p:nvGraphicFramePr>
            <p:xfrm>
              <a:off x="9715829" y="4564198"/>
              <a:ext cx="1861782" cy="1728561"/>
            </p:xfrm>
            <a:graphic>
              <a:graphicData uri="http://schemas.openxmlformats.org/drawingml/2006/table">
                <a:tbl>
                  <a:tblPr firstRow="1" firstCol="1">
                    <a:tableStyleId>{5C22544A-7EE6-4342-B048-85BDC9FD1C3A}</a:tableStyleId>
                  </a:tblPr>
                  <a:tblGrid>
                    <a:gridCol w="310297">
                      <a:extLst>
                        <a:ext uri="{9D8B030D-6E8A-4147-A177-3AD203B41FA5}">
                          <a16:colId xmlns:a16="http://schemas.microsoft.com/office/drawing/2014/main" val="3228299192"/>
                        </a:ext>
                      </a:extLst>
                    </a:gridCol>
                    <a:gridCol w="310297">
                      <a:extLst>
                        <a:ext uri="{9D8B030D-6E8A-4147-A177-3AD203B41FA5}">
                          <a16:colId xmlns:a16="http://schemas.microsoft.com/office/drawing/2014/main" val="1530227597"/>
                        </a:ext>
                      </a:extLst>
                    </a:gridCol>
                    <a:gridCol w="310297">
                      <a:extLst>
                        <a:ext uri="{9D8B030D-6E8A-4147-A177-3AD203B41FA5}">
                          <a16:colId xmlns:a16="http://schemas.microsoft.com/office/drawing/2014/main" val="2721171054"/>
                        </a:ext>
                      </a:extLst>
                    </a:gridCol>
                    <a:gridCol w="310297">
                      <a:extLst>
                        <a:ext uri="{9D8B030D-6E8A-4147-A177-3AD203B41FA5}">
                          <a16:colId xmlns:a16="http://schemas.microsoft.com/office/drawing/2014/main" val="1666125061"/>
                        </a:ext>
                      </a:extLst>
                    </a:gridCol>
                    <a:gridCol w="310297">
                      <a:extLst>
                        <a:ext uri="{9D8B030D-6E8A-4147-A177-3AD203B41FA5}">
                          <a16:colId xmlns:a16="http://schemas.microsoft.com/office/drawing/2014/main" val="2445749545"/>
                        </a:ext>
                      </a:extLst>
                    </a:gridCol>
                    <a:gridCol w="310297">
                      <a:extLst>
                        <a:ext uri="{9D8B030D-6E8A-4147-A177-3AD203B41FA5}">
                          <a16:colId xmlns:a16="http://schemas.microsoft.com/office/drawing/2014/main" val="902623012"/>
                        </a:ext>
                      </a:extLst>
                    </a:gridCol>
                  </a:tblGrid>
                  <a:tr h="278347"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142292380"/>
                      </a:ext>
                    </a:extLst>
                  </a:tr>
                  <a:tr h="289123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61710554"/>
                      </a:ext>
                    </a:extLst>
                  </a:tr>
                  <a:tr h="289123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96360430"/>
                      </a:ext>
                    </a:extLst>
                  </a:tr>
                  <a:tr h="289123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4775482"/>
                      </a:ext>
                    </a:extLst>
                  </a:tr>
                  <a:tr h="289123"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8454446"/>
                      </a:ext>
                    </a:extLst>
                  </a:tr>
                  <a:tr h="289123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47438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3" name="Table 32">
                <a:extLst>
                  <a:ext uri="{FF2B5EF4-FFF2-40B4-BE49-F238E27FC236}">
                    <a16:creationId xmlns:a16="http://schemas.microsoft.com/office/drawing/2014/main" id="{CCB942AC-D168-069D-F5F8-C4635572660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97443906"/>
                  </p:ext>
                </p:extLst>
              </p:nvPr>
            </p:nvGraphicFramePr>
            <p:xfrm>
              <a:off x="9715829" y="4564198"/>
              <a:ext cx="1861782" cy="1728561"/>
            </p:xfrm>
            <a:graphic>
              <a:graphicData uri="http://schemas.openxmlformats.org/drawingml/2006/table">
                <a:tbl>
                  <a:tblPr firstRow="1" firstCol="1">
                    <a:tableStyleId>{5C22544A-7EE6-4342-B048-85BDC9FD1C3A}</a:tableStyleId>
                  </a:tblPr>
                  <a:tblGrid>
                    <a:gridCol w="310297">
                      <a:extLst>
                        <a:ext uri="{9D8B030D-6E8A-4147-A177-3AD203B41FA5}">
                          <a16:colId xmlns:a16="http://schemas.microsoft.com/office/drawing/2014/main" val="3228299192"/>
                        </a:ext>
                      </a:extLst>
                    </a:gridCol>
                    <a:gridCol w="310297">
                      <a:extLst>
                        <a:ext uri="{9D8B030D-6E8A-4147-A177-3AD203B41FA5}">
                          <a16:colId xmlns:a16="http://schemas.microsoft.com/office/drawing/2014/main" val="1530227597"/>
                        </a:ext>
                      </a:extLst>
                    </a:gridCol>
                    <a:gridCol w="310297">
                      <a:extLst>
                        <a:ext uri="{9D8B030D-6E8A-4147-A177-3AD203B41FA5}">
                          <a16:colId xmlns:a16="http://schemas.microsoft.com/office/drawing/2014/main" val="2721171054"/>
                        </a:ext>
                      </a:extLst>
                    </a:gridCol>
                    <a:gridCol w="310297">
                      <a:extLst>
                        <a:ext uri="{9D8B030D-6E8A-4147-A177-3AD203B41FA5}">
                          <a16:colId xmlns:a16="http://schemas.microsoft.com/office/drawing/2014/main" val="1666125061"/>
                        </a:ext>
                      </a:extLst>
                    </a:gridCol>
                    <a:gridCol w="310297">
                      <a:extLst>
                        <a:ext uri="{9D8B030D-6E8A-4147-A177-3AD203B41FA5}">
                          <a16:colId xmlns:a16="http://schemas.microsoft.com/office/drawing/2014/main" val="2445749545"/>
                        </a:ext>
                      </a:extLst>
                    </a:gridCol>
                    <a:gridCol w="310297">
                      <a:extLst>
                        <a:ext uri="{9D8B030D-6E8A-4147-A177-3AD203B41FA5}">
                          <a16:colId xmlns:a16="http://schemas.microsoft.com/office/drawing/2014/main" val="902623012"/>
                        </a:ext>
                      </a:extLst>
                    </a:gridCol>
                  </a:tblGrid>
                  <a:tr h="282946"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01961" t="-2128" r="-405882" b="-5106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98077" t="-2128" r="-298077" b="-5106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03922" t="-2128" r="-203922" b="-5106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03922" t="-2128" r="-3922" b="-5106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42292380"/>
                      </a:ext>
                    </a:extLst>
                  </a:tr>
                  <a:tr h="289123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961" t="-102128" r="-505882" b="-4106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61710554"/>
                      </a:ext>
                    </a:extLst>
                  </a:tr>
                  <a:tr h="289123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961" t="-197917" r="-505882" b="-3020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96360430"/>
                      </a:ext>
                    </a:extLst>
                  </a:tr>
                  <a:tr h="289123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961" t="-297917" r="-505882" b="-2020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4775482"/>
                      </a:ext>
                    </a:extLst>
                  </a:tr>
                  <a:tr h="289123"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8454446"/>
                      </a:ext>
                    </a:extLst>
                  </a:tr>
                  <a:tr h="289123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961" t="-495833" r="-505882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 marL="69587" marR="69587" marT="34793" marB="3479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47438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id="{E36C3A24-F110-FC73-4218-D441D116D603}"/>
              </a:ext>
            </a:extLst>
          </p:cNvPr>
          <p:cNvSpPr/>
          <p:nvPr/>
        </p:nvSpPr>
        <p:spPr>
          <a:xfrm>
            <a:off x="650877" y="4396165"/>
            <a:ext cx="11235320" cy="1960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E886A07-FFE6-461D-B7DC-E9E885F8DA3B}"/>
              </a:ext>
            </a:extLst>
          </p:cNvPr>
          <p:cNvGrpSpPr/>
          <p:nvPr/>
        </p:nvGrpSpPr>
        <p:grpSpPr>
          <a:xfrm>
            <a:off x="8876088" y="40010"/>
            <a:ext cx="3171692" cy="2106080"/>
            <a:chOff x="8705984" y="235350"/>
            <a:chExt cx="3171692" cy="210608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6953F83-9FB7-354A-281B-D1622578CB72}"/>
                </a:ext>
              </a:extLst>
            </p:cNvPr>
            <p:cNvSpPr/>
            <p:nvPr/>
          </p:nvSpPr>
          <p:spPr>
            <a:xfrm>
              <a:off x="8705984" y="317158"/>
              <a:ext cx="3171692" cy="202427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0C4EF2F-AEBD-B9A4-08DD-16DD25B5D4CF}"/>
                </a:ext>
              </a:extLst>
            </p:cNvPr>
            <p:cNvGrpSpPr/>
            <p:nvPr/>
          </p:nvGrpSpPr>
          <p:grpSpPr>
            <a:xfrm>
              <a:off x="8775965" y="235350"/>
              <a:ext cx="3032294" cy="2106080"/>
              <a:chOff x="6799277" y="2360029"/>
              <a:chExt cx="3032294" cy="2106080"/>
            </a:xfrm>
          </p:grpSpPr>
          <p:pic>
            <p:nvPicPr>
              <p:cNvPr id="11" name="Graphic 10" descr="Video camera with solid fill">
                <a:extLst>
                  <a:ext uri="{FF2B5EF4-FFF2-40B4-BE49-F238E27FC236}">
                    <a16:creationId xmlns:a16="http://schemas.microsoft.com/office/drawing/2014/main" id="{F5BED27E-247E-1A76-FD7B-E7D003B2DB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799277" y="3147779"/>
                <a:ext cx="621506" cy="621506"/>
              </a:xfrm>
              <a:prstGeom prst="rect">
                <a:avLst/>
              </a:prstGeom>
            </p:spPr>
          </p:pic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18CB8657-0A52-7F1E-620E-39DFAA80F1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15775" y="3549561"/>
                <a:ext cx="581891" cy="34903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CBAD6035-DD3C-3D02-380A-F57581923E2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97666" y="3422921"/>
                <a:ext cx="341746" cy="47567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ED689838-50D3-F2E8-E3DF-77A26289BA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39412" y="3458532"/>
                <a:ext cx="434109" cy="4400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6A11481F-DD3A-4940-4981-F911B5EB21B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73521" y="3406090"/>
                <a:ext cx="595745" cy="49250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5694D0EF-B537-64E6-ABD5-8E55643D1861}"/>
                  </a:ext>
                </a:extLst>
              </p:cNvPr>
              <p:cNvSpPr/>
              <p:nvPr/>
            </p:nvSpPr>
            <p:spPr>
              <a:xfrm>
                <a:off x="9391509" y="3147779"/>
                <a:ext cx="440062" cy="440062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88BBEED-C14F-F6F8-0AA2-6FE3610BE9DE}"/>
                  </a:ext>
                </a:extLst>
              </p:cNvPr>
              <p:cNvSpPr/>
              <p:nvPr/>
            </p:nvSpPr>
            <p:spPr>
              <a:xfrm>
                <a:off x="8152874" y="3357828"/>
                <a:ext cx="347054" cy="32600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Left Brace 18">
                <a:extLst>
                  <a:ext uri="{FF2B5EF4-FFF2-40B4-BE49-F238E27FC236}">
                    <a16:creationId xmlns:a16="http://schemas.microsoft.com/office/drawing/2014/main" id="{EBDA7BCA-B0EE-3473-D267-38AAC2C19E44}"/>
                  </a:ext>
                </a:extLst>
              </p:cNvPr>
              <p:cNvSpPr/>
              <p:nvPr/>
            </p:nvSpPr>
            <p:spPr>
              <a:xfrm rot="16200000">
                <a:off x="7883505" y="3534470"/>
                <a:ext cx="151597" cy="1081251"/>
              </a:xfrm>
              <a:prstGeom prst="leftBrac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>
                  <a:solidFill>
                    <a:srgbClr val="FF000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BA60BB3B-4363-5D12-E5B9-581A9A59A954}"/>
                      </a:ext>
                    </a:extLst>
                  </p:cNvPr>
                  <p:cNvSpPr txBox="1"/>
                  <p:nvPr/>
                </p:nvSpPr>
                <p:spPr>
                  <a:xfrm>
                    <a:off x="7747982" y="4096777"/>
                    <a:ext cx="37619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</m:oMath>
                      </m:oMathPara>
                    </a14:m>
                    <a:endParaRPr lang="en-DE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BA60BB3B-4363-5D12-E5B9-581A9A59A95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47982" y="4096777"/>
                    <a:ext cx="376192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r="-25806" b="-6557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5" name="Left Brace 24">
                <a:extLst>
                  <a:ext uri="{FF2B5EF4-FFF2-40B4-BE49-F238E27FC236}">
                    <a16:creationId xmlns:a16="http://schemas.microsoft.com/office/drawing/2014/main" id="{BE3F04BB-63A4-7357-4FB3-C32A87B00B9E}"/>
                  </a:ext>
                </a:extLst>
              </p:cNvPr>
              <p:cNvSpPr/>
              <p:nvPr/>
            </p:nvSpPr>
            <p:spPr>
              <a:xfrm rot="5400000">
                <a:off x="7794512" y="2773913"/>
                <a:ext cx="165605" cy="911933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6" name="Left Brace 25">
                <a:extLst>
                  <a:ext uri="{FF2B5EF4-FFF2-40B4-BE49-F238E27FC236}">
                    <a16:creationId xmlns:a16="http://schemas.microsoft.com/office/drawing/2014/main" id="{EBCE5320-69C6-9B5D-4537-E435B20B28EE}"/>
                  </a:ext>
                </a:extLst>
              </p:cNvPr>
              <p:cNvSpPr/>
              <p:nvPr/>
            </p:nvSpPr>
            <p:spPr>
              <a:xfrm rot="5400000">
                <a:off x="8772933" y="2772389"/>
                <a:ext cx="162556" cy="911933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E2A6807F-DFD3-9FF5-9C6F-C4731D8E3110}"/>
                      </a:ext>
                    </a:extLst>
                  </p:cNvPr>
                  <p:cNvSpPr txBox="1"/>
                  <p:nvPr/>
                </p:nvSpPr>
                <p:spPr>
                  <a:xfrm>
                    <a:off x="7429751" y="2777994"/>
                    <a:ext cx="881588" cy="39504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prefix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j</m:t>
                              </m:r>
                            </m:sub>
                          </m:sSub>
                        </m:oMath>
                      </m:oMathPara>
                    </a14:m>
                    <a:endParaRPr lang="en-DE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E2A6807F-DFD3-9FF5-9C6F-C4731D8E311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29751" y="2777994"/>
                    <a:ext cx="881588" cy="39504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9231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2FAA19FC-E9A5-D9C5-F0C2-4BE9041D9A93}"/>
                      </a:ext>
                    </a:extLst>
                  </p:cNvPr>
                  <p:cNvSpPr txBox="1"/>
                  <p:nvPr/>
                </p:nvSpPr>
                <p:spPr>
                  <a:xfrm>
                    <a:off x="8398244" y="2783456"/>
                    <a:ext cx="843116" cy="39504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suffix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j</m:t>
                              </m:r>
                            </m:sub>
                          </m:sSub>
                        </m:oMath>
                      </m:oMathPara>
                    </a14:m>
                    <a:endParaRPr lang="en-DE"/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2FAA19FC-E9A5-D9C5-F0C2-4BE9041D9A9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98244" y="2783456"/>
                    <a:ext cx="843116" cy="395045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9231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0" name="Left Brace 29">
                <a:extLst>
                  <a:ext uri="{FF2B5EF4-FFF2-40B4-BE49-F238E27FC236}">
                    <a16:creationId xmlns:a16="http://schemas.microsoft.com/office/drawing/2014/main" id="{E05750A9-3305-7645-E2CE-2C2D6B3E18B5}"/>
                  </a:ext>
                </a:extLst>
              </p:cNvPr>
              <p:cNvSpPr/>
              <p:nvPr/>
            </p:nvSpPr>
            <p:spPr>
              <a:xfrm rot="5400000">
                <a:off x="8287162" y="1845803"/>
                <a:ext cx="165605" cy="1880427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A3CD3710-0E90-CBE2-E164-A099AF86E659}"/>
                      </a:ext>
                    </a:extLst>
                  </p:cNvPr>
                  <p:cNvSpPr txBox="1"/>
                  <p:nvPr/>
                </p:nvSpPr>
                <p:spPr>
                  <a:xfrm>
                    <a:off x="8129124" y="3621104"/>
                    <a:ext cx="425693" cy="39164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oMath>
                      </m:oMathPara>
                    </a14:m>
                    <a:endParaRPr lang="en-DE"/>
                  </a:p>
                </p:txBody>
              </p:sp>
            </mc:Choice>
            <mc:Fallback xmlns="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A3CD3710-0E90-CBE2-E164-A099AF86E6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29124" y="3621104"/>
                    <a:ext cx="425693" cy="391646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7692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749FBCA6-B62A-BB70-2196-E9017DF5A2C1}"/>
                      </a:ext>
                    </a:extLst>
                  </p:cNvPr>
                  <p:cNvSpPr txBox="1"/>
                  <p:nvPr/>
                </p:nvSpPr>
                <p:spPr>
                  <a:xfrm>
                    <a:off x="8178625" y="2360029"/>
                    <a:ext cx="37619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oMath>
                      </m:oMathPara>
                    </a14:m>
                    <a:endParaRPr lang="en-DE"/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749FBCA6-B62A-BB70-2196-E9017DF5A2C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78625" y="2360029"/>
                    <a:ext cx="376192" cy="369332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36" name="Picture 35" descr="A close up of a brown and white object&#10;&#10;Description automatically generated">
            <a:extLst>
              <a:ext uri="{FF2B5EF4-FFF2-40B4-BE49-F238E27FC236}">
                <a16:creationId xmlns:a16="http://schemas.microsoft.com/office/drawing/2014/main" id="{1E0BDD48-CEEE-EB55-CC80-93D6C3E532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491" y="2488522"/>
            <a:ext cx="3498706" cy="1565211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9D19AA9-B8AF-54A4-DD32-A9F433CFB222}"/>
              </a:ext>
            </a:extLst>
          </p:cNvPr>
          <p:cNvCxnSpPr>
            <a:cxnSpLocks/>
          </p:cNvCxnSpPr>
          <p:nvPr/>
        </p:nvCxnSpPr>
        <p:spPr>
          <a:xfrm flipH="1" flipV="1">
            <a:off x="10136950" y="2608023"/>
            <a:ext cx="318640" cy="538385"/>
          </a:xfrm>
          <a:prstGeom prst="straightConnector1">
            <a:avLst/>
          </a:prstGeom>
          <a:ln w="76200">
            <a:solidFill>
              <a:srgbClr val="00B050"/>
            </a:solidFill>
            <a:headEnd type="oval"/>
            <a:tailEnd type="triangle"/>
          </a:ln>
          <a:effectLst>
            <a:glow rad="75779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560FFB9-3145-D3FF-E9E8-6CE3577E4975}"/>
                  </a:ext>
                </a:extLst>
              </p:cNvPr>
              <p:cNvSpPr txBox="1"/>
              <p:nvPr/>
            </p:nvSpPr>
            <p:spPr>
              <a:xfrm>
                <a:off x="10480392" y="3195120"/>
                <a:ext cx="41148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560FFB9-3145-D3FF-E9E8-6CE3577E49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0392" y="3195120"/>
                <a:ext cx="411480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DF98F79-E49E-B50D-EFCC-7EC2EC6F4051}"/>
              </a:ext>
            </a:extLst>
          </p:cNvPr>
          <p:cNvCxnSpPr>
            <a:cxnSpLocks/>
          </p:cNvCxnSpPr>
          <p:nvPr/>
        </p:nvCxnSpPr>
        <p:spPr>
          <a:xfrm flipV="1">
            <a:off x="10455590" y="2575762"/>
            <a:ext cx="247462" cy="570645"/>
          </a:xfrm>
          <a:prstGeom prst="straightConnector1">
            <a:avLst/>
          </a:prstGeom>
          <a:ln w="76200">
            <a:solidFill>
              <a:srgbClr val="00B050"/>
            </a:solidFill>
            <a:headEnd type="oval"/>
            <a:tailEnd type="triangle"/>
          </a:ln>
          <a:effectLst>
            <a:glow rad="75779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9993539-3337-041E-20B5-B710B18A41BE}"/>
              </a:ext>
            </a:extLst>
          </p:cNvPr>
          <p:cNvCxnSpPr>
            <a:cxnSpLocks/>
          </p:cNvCxnSpPr>
          <p:nvPr/>
        </p:nvCxnSpPr>
        <p:spPr>
          <a:xfrm flipV="1">
            <a:off x="10451885" y="2768990"/>
            <a:ext cx="468493" cy="376425"/>
          </a:xfrm>
          <a:prstGeom prst="straightConnector1">
            <a:avLst/>
          </a:prstGeom>
          <a:ln w="76200">
            <a:solidFill>
              <a:srgbClr val="00B050"/>
            </a:solidFill>
            <a:headEnd type="oval"/>
            <a:tailEnd type="triangle"/>
          </a:ln>
          <a:effectLst>
            <a:glow rad="75779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029FA16-C20F-6D6F-6B8A-421A89904BCC}"/>
              </a:ext>
            </a:extLst>
          </p:cNvPr>
          <p:cNvCxnSpPr>
            <a:cxnSpLocks/>
          </p:cNvCxnSpPr>
          <p:nvPr/>
        </p:nvCxnSpPr>
        <p:spPr>
          <a:xfrm flipH="1" flipV="1">
            <a:off x="10016396" y="2802077"/>
            <a:ext cx="439240" cy="340613"/>
          </a:xfrm>
          <a:prstGeom prst="straightConnector1">
            <a:avLst/>
          </a:prstGeom>
          <a:ln w="76200">
            <a:solidFill>
              <a:srgbClr val="00B050"/>
            </a:solidFill>
            <a:headEnd type="oval"/>
            <a:tailEnd type="triangle"/>
          </a:ln>
          <a:effectLst>
            <a:glow rad="75779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54C1A310-C03A-AB65-A4BA-7594C5A89ED0}"/>
              </a:ext>
            </a:extLst>
          </p:cNvPr>
          <p:cNvSpPr/>
          <p:nvPr/>
        </p:nvSpPr>
        <p:spPr>
          <a:xfrm>
            <a:off x="478340" y="3794913"/>
            <a:ext cx="7909151" cy="1960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06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2024-07-13 14-38-16">
            <a:hlinkClick r:id="" action="ppaction://media"/>
            <a:extLst>
              <a:ext uri="{FF2B5EF4-FFF2-40B4-BE49-F238E27FC236}">
                <a16:creationId xmlns:a16="http://schemas.microsoft.com/office/drawing/2014/main" id="{137439DE-522C-8DA5-5B66-D40E89DE9E9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20000" contrast="33000"/>
          </a:blip>
          <a:stretch>
            <a:fillRect/>
          </a:stretch>
        </p:blipFill>
        <p:spPr>
          <a:xfrm>
            <a:off x="0" y="-1"/>
            <a:ext cx="12192000" cy="685784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77A7C2-BF75-A8EB-17A1-9C39DB00F8C3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>
                <a:solidFill>
                  <a:schemeClr val="bg1"/>
                </a:solidFill>
                <a:highlight>
                  <a:srgbClr val="000000"/>
                </a:highlight>
              </a:rPr>
              <a:t> Radiance Caching – Primary </a:t>
            </a:r>
            <a:r>
              <a:rPr lang="en-GB" sz="100">
                <a:solidFill>
                  <a:schemeClr val="bg1"/>
                </a:solidFill>
                <a:highlight>
                  <a:srgbClr val="000000"/>
                </a:highlight>
              </a:rPr>
              <a:t>.</a:t>
            </a:r>
            <a:endParaRPr lang="en-DE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4E22F8-119E-14BD-F60C-DAA5C9048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51A2FC-56DA-4BFF-A019-CA78EC289D17}" type="slidenum">
              <a:rPr lang="en-DE" smtClean="0"/>
              <a:t>3</a:t>
            </a:fld>
            <a:endParaRPr lang="en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A7A2A2-CB24-3450-540E-14F231079BC5}"/>
              </a:ext>
            </a:extLst>
          </p:cNvPr>
          <p:cNvSpPr txBox="1"/>
          <p:nvPr/>
        </p:nvSpPr>
        <p:spPr>
          <a:xfrm>
            <a:off x="64168" y="6352143"/>
            <a:ext cx="3867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highlight>
                  <a:srgbClr val="000000"/>
                </a:highlight>
              </a:rPr>
              <a:t>Path Tracer + Radiance Cache (1spp)</a:t>
            </a:r>
            <a:endParaRPr lang="en-DE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9F2920-F41C-5B1E-34D9-D0F182FD4EDB}"/>
              </a:ext>
            </a:extLst>
          </p:cNvPr>
          <p:cNvSpPr txBox="1"/>
          <p:nvPr/>
        </p:nvSpPr>
        <p:spPr>
          <a:xfrm>
            <a:off x="6152148" y="6352143"/>
            <a:ext cx="898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highlight>
                  <a:srgbClr val="000000"/>
                </a:highlight>
              </a:rPr>
              <a:t>+ SVGF</a:t>
            </a:r>
            <a:endParaRPr lang="en-DE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10" name="Graphic 9" descr="Video camera with solid fill">
            <a:extLst>
              <a:ext uri="{FF2B5EF4-FFF2-40B4-BE49-F238E27FC236}">
                <a16:creationId xmlns:a16="http://schemas.microsoft.com/office/drawing/2014/main" id="{B4F07024-AB14-851A-A1FE-0B565FEDB0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83650" y="4987261"/>
            <a:ext cx="914400" cy="9144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A9AEFB7-449D-DFAB-54B4-4580C8DC1856}"/>
              </a:ext>
            </a:extLst>
          </p:cNvPr>
          <p:cNvGrpSpPr/>
          <p:nvPr/>
        </p:nvGrpSpPr>
        <p:grpSpPr>
          <a:xfrm>
            <a:off x="2098049" y="5564777"/>
            <a:ext cx="918689" cy="132638"/>
            <a:chOff x="2098049" y="5564777"/>
            <a:chExt cx="918689" cy="13263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D62FFE1-E466-32F4-C06A-952075632DAB}"/>
                </a:ext>
              </a:extLst>
            </p:cNvPr>
            <p:cNvSpPr/>
            <p:nvPr/>
          </p:nvSpPr>
          <p:spPr>
            <a:xfrm>
              <a:off x="2886891" y="5564777"/>
              <a:ext cx="129847" cy="132638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0D7BCC9-1FE7-271D-2980-EF0AAD4173E6}"/>
                </a:ext>
              </a:extLst>
            </p:cNvPr>
            <p:cNvCxnSpPr>
              <a:cxnSpLocks/>
            </p:cNvCxnSpPr>
            <p:nvPr/>
          </p:nvCxnSpPr>
          <p:spPr>
            <a:xfrm>
              <a:off x="2098049" y="5591175"/>
              <a:ext cx="853765" cy="39921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5430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as Convergence">
            <a:hlinkClick r:id="" action="ppaction://media"/>
            <a:extLst>
              <a:ext uri="{FF2B5EF4-FFF2-40B4-BE49-F238E27FC236}">
                <a16:creationId xmlns:a16="http://schemas.microsoft.com/office/drawing/2014/main" id="{1EB739D3-12B4-4C3D-6594-344228B1049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92275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51820C-10D3-2434-01E9-0B5BF14F8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Equal-Time Convergence of Bias Estimation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67F863-03D4-D1DE-84BA-031954F4B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A2FC-56DA-4BFF-A019-CA78EC289D17}" type="slidenum">
              <a:rPr lang="en-DE" smtClean="0"/>
              <a:t>30</a:t>
            </a:fld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3435E5D-34F8-916D-40FF-4CAED837E136}"/>
                  </a:ext>
                </a:extLst>
              </p:cNvPr>
              <p:cNvSpPr txBox="1"/>
              <p:nvPr/>
            </p:nvSpPr>
            <p:spPr>
              <a:xfrm>
                <a:off x="77190" y="5444837"/>
                <a:ext cx="388323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>
                    <a:solidFill>
                      <a:schemeClr val="tx1"/>
                    </a:solidFill>
                  </a:rPr>
                  <a:t> Ind. Samples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</a:rPr>
                  <a:t>1 Pair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3435E5D-34F8-916D-40FF-4CAED837E1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90" y="5444837"/>
                <a:ext cx="3883232" cy="646331"/>
              </a:xfrm>
              <a:prstGeom prst="rect">
                <a:avLst/>
              </a:prstGeom>
              <a:blipFill>
                <a:blip r:embed="rId6"/>
                <a:stretch>
                  <a:fillRect t="-3774" b="-1509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2190739-88E6-75C2-520A-6D16C472CE51}"/>
                  </a:ext>
                </a:extLst>
              </p:cNvPr>
              <p:cNvSpPr txBox="1"/>
              <p:nvPr/>
            </p:nvSpPr>
            <p:spPr>
              <a:xfrm>
                <a:off x="4162301" y="5444837"/>
                <a:ext cx="388323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32</m:t>
                    </m:r>
                  </m:oMath>
                </a14:m>
                <a:r>
                  <a:rPr lang="en-US">
                    <a:solidFill>
                      <a:schemeClr val="tx1"/>
                    </a:solidFill>
                  </a:rPr>
                  <a:t> Ind. Samples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</a:rPr>
                  <a:t>496 Pairs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2190739-88E6-75C2-520A-6D16C472C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2301" y="5444837"/>
                <a:ext cx="3883232" cy="646331"/>
              </a:xfrm>
              <a:prstGeom prst="rect">
                <a:avLst/>
              </a:prstGeom>
              <a:blipFill>
                <a:blip r:embed="rId7"/>
                <a:stretch>
                  <a:fillRect t="-3774" b="-1509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18124EC-0527-4EA9-206D-2D0AE88E72BB}"/>
                  </a:ext>
                </a:extLst>
              </p:cNvPr>
              <p:cNvSpPr txBox="1"/>
              <p:nvPr/>
            </p:nvSpPr>
            <p:spPr>
              <a:xfrm>
                <a:off x="8247412" y="5444837"/>
                <a:ext cx="388323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256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>
                    <a:solidFill>
                      <a:schemeClr val="tx1"/>
                    </a:solidFill>
                  </a:rPr>
                  <a:t> Samples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</a:rPr>
                  <a:t>32640 Pairs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18124EC-0527-4EA9-206D-2D0AE88E72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7412" y="5444837"/>
                <a:ext cx="3883232" cy="646331"/>
              </a:xfrm>
              <a:prstGeom prst="rect">
                <a:avLst/>
              </a:prstGeom>
              <a:blipFill>
                <a:blip r:embed="rId8"/>
                <a:stretch>
                  <a:fillRect t="-3774" b="-1509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B2D8ADEF-F67F-8D69-189C-FD6046E15B00}"/>
              </a:ext>
            </a:extLst>
          </p:cNvPr>
          <p:cNvGrpSpPr/>
          <p:nvPr/>
        </p:nvGrpSpPr>
        <p:grpSpPr>
          <a:xfrm>
            <a:off x="3054440" y="6356350"/>
            <a:ext cx="6083120" cy="369332"/>
            <a:chOff x="514603" y="5963134"/>
            <a:chExt cx="6083120" cy="3693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C8506E4-4F81-EB0F-D155-5F76565A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1582457" y="6088856"/>
              <a:ext cx="3897649" cy="14070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A31CC3D-2605-549B-8060-E53CECC5105F}"/>
                </a:ext>
              </a:extLst>
            </p:cNvPr>
            <p:cNvSpPr txBox="1"/>
            <p:nvPr/>
          </p:nvSpPr>
          <p:spPr>
            <a:xfrm>
              <a:off x="514603" y="5963134"/>
              <a:ext cx="10678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/>
                <a:t>Low Bias</a:t>
              </a:r>
              <a:endParaRPr lang="en-DE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4773B10-E684-7868-403A-CB186CDE6045}"/>
                </a:ext>
              </a:extLst>
            </p:cNvPr>
            <p:cNvSpPr txBox="1"/>
            <p:nvPr/>
          </p:nvSpPr>
          <p:spPr>
            <a:xfrm>
              <a:off x="5480109" y="5963134"/>
              <a:ext cx="1117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High Bias</a:t>
              </a:r>
              <a:endParaRPr lang="en-DE"/>
            </a:p>
          </p:txBody>
        </p:sp>
      </p:grpSp>
    </p:spTree>
    <p:extLst>
      <p:ext uri="{BB962C8B-B14F-4D97-AF65-F5344CB8AC3E}">
        <p14:creationId xmlns:p14="http://schemas.microsoft.com/office/powerpoint/2010/main" val="218555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4F53516-A3AB-5CF8-AC61-1C1F2E4289F1}"/>
              </a:ext>
            </a:extLst>
          </p:cNvPr>
          <p:cNvSpPr/>
          <p:nvPr/>
        </p:nvSpPr>
        <p:spPr>
          <a:xfrm flipV="1">
            <a:off x="6096000" y="5409751"/>
            <a:ext cx="565150" cy="5651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8704A8-8C01-D192-FC95-FC1CE1BF2F7F}"/>
              </a:ext>
            </a:extLst>
          </p:cNvPr>
          <p:cNvSpPr/>
          <p:nvPr/>
        </p:nvSpPr>
        <p:spPr>
          <a:xfrm flipV="1">
            <a:off x="4520014" y="3435925"/>
            <a:ext cx="565150" cy="5651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4248C3-8B89-F3EE-797E-B5DF45393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Termination Algorithm</a:t>
            </a:r>
            <a:endParaRPr lang="en-DE"/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3DC08226-32D0-1BB7-0BE9-E4073A00D6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err="1"/>
              <a:t>Continue</a:t>
            </a:r>
            <a:r>
              <a:rPr lang="de-DE"/>
              <a:t> </a:t>
            </a:r>
            <a:r>
              <a:rPr lang="de-DE" err="1"/>
              <a:t>until</a:t>
            </a:r>
            <a:r>
              <a:rPr lang="de-DE"/>
              <a:t> </a:t>
            </a:r>
            <a:r>
              <a:rPr lang="de-DE" err="1"/>
              <a:t>local</a:t>
            </a:r>
            <a:r>
              <a:rPr lang="de-DE"/>
              <a:t> </a:t>
            </a:r>
            <a:r>
              <a:rPr lang="de-DE" err="1"/>
              <a:t>minima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found</a:t>
            </a:r>
            <a:endParaRPr lang="de-DE"/>
          </a:p>
          <a:p>
            <a:pPr lvl="1"/>
            <a:r>
              <a:rPr lang="de-DE"/>
              <a:t>„</a:t>
            </a:r>
            <a:r>
              <a:rPr lang="de-DE" err="1">
                <a:ln>
                  <a:solidFill>
                    <a:schemeClr val="accent5"/>
                  </a:solidFill>
                </a:ln>
              </a:rPr>
              <a:t>Lookahead</a:t>
            </a:r>
            <a:r>
              <a:rPr lang="de-DE"/>
              <a:t>“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know</a:t>
            </a:r>
            <a:r>
              <a:rPr lang="de-DE"/>
              <a:t> </a:t>
            </a:r>
            <a:r>
              <a:rPr lang="de-DE" err="1"/>
              <a:t>if</a:t>
            </a:r>
            <a:r>
              <a:rPr lang="de-DE"/>
              <a:t> </a:t>
            </a:r>
            <a:r>
              <a:rPr lang="de-DE" err="1"/>
              <a:t>minima</a:t>
            </a:r>
            <a:endParaRPr lang="de-DE"/>
          </a:p>
          <a:p>
            <a:r>
              <a:rPr lang="de-DE" err="1"/>
              <a:t>Depends</a:t>
            </a:r>
            <a:r>
              <a:rPr lang="de-DE"/>
              <a:t> on </a:t>
            </a:r>
            <a:r>
              <a:rPr lang="de-DE" err="1"/>
              <a:t>target</a:t>
            </a:r>
            <a:r>
              <a:rPr lang="de-DE"/>
              <a:t> sample </a:t>
            </a:r>
            <a:r>
              <a:rPr lang="de-DE" err="1"/>
              <a:t>count</a:t>
            </a:r>
            <a:endParaRPr lang="en-DE"/>
          </a:p>
          <a:p>
            <a:pPr marL="0" indent="0">
              <a:buNone/>
            </a:pPr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755FB5-FBAD-5C9B-F60B-FBB006688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A2FC-56DA-4BFF-A019-CA78EC289D17}" type="slidenum">
              <a:rPr lang="en-DE" smtClean="0"/>
              <a:t>31</a:t>
            </a:fld>
            <a:endParaRPr lang="en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738926-851F-15EA-2558-2D2C9B39DA22}"/>
              </a:ext>
            </a:extLst>
          </p:cNvPr>
          <p:cNvSpPr/>
          <p:nvPr/>
        </p:nvSpPr>
        <p:spPr>
          <a:xfrm>
            <a:off x="3998558" y="5420519"/>
            <a:ext cx="565150" cy="5651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3B387F7-2A5F-4988-D5E1-908ED5D57904}"/>
              </a:ext>
            </a:extLst>
          </p:cNvPr>
          <p:cNvCxnSpPr>
            <a:cxnSpLocks/>
          </p:cNvCxnSpPr>
          <p:nvPr/>
        </p:nvCxnSpPr>
        <p:spPr>
          <a:xfrm>
            <a:off x="2661268" y="5710019"/>
            <a:ext cx="510443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Graphic 12" descr="Video camera with solid fill">
            <a:extLst>
              <a:ext uri="{FF2B5EF4-FFF2-40B4-BE49-F238E27FC236}">
                <a16:creationId xmlns:a16="http://schemas.microsoft.com/office/drawing/2014/main" id="{1BAC4AF9-A2FA-CDA7-DD08-2D14481F81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8681" y="3856721"/>
            <a:ext cx="914400" cy="914400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ADF3E24-2F42-B2F8-4E8A-A94A457C39A8}"/>
              </a:ext>
            </a:extLst>
          </p:cNvPr>
          <p:cNvCxnSpPr>
            <a:cxnSpLocks/>
          </p:cNvCxnSpPr>
          <p:nvPr/>
        </p:nvCxnSpPr>
        <p:spPr>
          <a:xfrm flipV="1">
            <a:off x="2661268" y="3718500"/>
            <a:ext cx="510443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908FF86-5DAB-6BB1-2699-2B9557063AF1}"/>
              </a:ext>
            </a:extLst>
          </p:cNvPr>
          <p:cNvCxnSpPr>
            <a:cxnSpLocks/>
          </p:cNvCxnSpPr>
          <p:nvPr/>
        </p:nvCxnSpPr>
        <p:spPr>
          <a:xfrm>
            <a:off x="1891596" y="4419600"/>
            <a:ext cx="2293433" cy="12753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F5B069C-ACC0-C040-A254-9FEECC63FDCC}"/>
              </a:ext>
            </a:extLst>
          </p:cNvPr>
          <p:cNvCxnSpPr>
            <a:cxnSpLocks/>
          </p:cNvCxnSpPr>
          <p:nvPr/>
        </p:nvCxnSpPr>
        <p:spPr>
          <a:xfrm flipV="1">
            <a:off x="4185029" y="3740420"/>
            <a:ext cx="617560" cy="19772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6402ECC-1A48-D844-91B9-268C0AE0D050}"/>
              </a:ext>
            </a:extLst>
          </p:cNvPr>
          <p:cNvCxnSpPr>
            <a:cxnSpLocks/>
          </p:cNvCxnSpPr>
          <p:nvPr/>
        </p:nvCxnSpPr>
        <p:spPr>
          <a:xfrm>
            <a:off x="4799906" y="3718500"/>
            <a:ext cx="1698642" cy="19764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83" name="Chart 82">
            <a:extLst>
              <a:ext uri="{FF2B5EF4-FFF2-40B4-BE49-F238E27FC236}">
                <a16:creationId xmlns:a16="http://schemas.microsoft.com/office/drawing/2014/main" id="{A91BFB1B-FC5B-896E-7F43-0A9DE1BB1F01}"/>
              </a:ext>
            </a:extLst>
          </p:cNvPr>
          <p:cNvGraphicFramePr/>
          <p:nvPr/>
        </p:nvGraphicFramePr>
        <p:xfrm>
          <a:off x="7474051" y="640823"/>
          <a:ext cx="4210570" cy="2807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5971A90B-A816-F76E-0D22-589074C1B7FF}"/>
              </a:ext>
            </a:extLst>
          </p:cNvPr>
          <p:cNvCxnSpPr>
            <a:cxnSpLocks/>
          </p:cNvCxnSpPr>
          <p:nvPr/>
        </p:nvCxnSpPr>
        <p:spPr>
          <a:xfrm>
            <a:off x="7615646" y="365125"/>
            <a:ext cx="0" cy="274320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5FC0CBE-0365-A7E3-3ED5-60D8D9129633}"/>
              </a:ext>
            </a:extLst>
          </p:cNvPr>
          <p:cNvCxnSpPr>
            <a:cxnSpLocks/>
          </p:cNvCxnSpPr>
          <p:nvPr/>
        </p:nvCxnSpPr>
        <p:spPr>
          <a:xfrm>
            <a:off x="8559422" y="365125"/>
            <a:ext cx="0" cy="274320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E182772B-1A62-D6AA-D317-88F435CB8572}"/>
              </a:ext>
            </a:extLst>
          </p:cNvPr>
          <p:cNvCxnSpPr>
            <a:cxnSpLocks/>
          </p:cNvCxnSpPr>
          <p:nvPr/>
        </p:nvCxnSpPr>
        <p:spPr>
          <a:xfrm>
            <a:off x="9579336" y="365125"/>
            <a:ext cx="0" cy="274320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02A89B87-DA57-C4ED-B7A3-022B17396A3B}"/>
              </a:ext>
            </a:extLst>
          </p:cNvPr>
          <p:cNvCxnSpPr>
            <a:cxnSpLocks/>
          </p:cNvCxnSpPr>
          <p:nvPr/>
        </p:nvCxnSpPr>
        <p:spPr>
          <a:xfrm>
            <a:off x="10567851" y="365125"/>
            <a:ext cx="0" cy="274320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DAF46EAB-6D1B-4372-B01A-679ADC9F068C}"/>
              </a:ext>
            </a:extLst>
          </p:cNvPr>
          <p:cNvCxnSpPr>
            <a:cxnSpLocks noChangeAspect="1"/>
          </p:cNvCxnSpPr>
          <p:nvPr/>
        </p:nvCxnSpPr>
        <p:spPr>
          <a:xfrm>
            <a:off x="1891596" y="4419600"/>
            <a:ext cx="914400" cy="5084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1D7FF87E-F103-AAB6-C99F-CD63F4F02598}"/>
              </a:ext>
            </a:extLst>
          </p:cNvPr>
          <p:cNvSpPr/>
          <p:nvPr/>
        </p:nvSpPr>
        <p:spPr>
          <a:xfrm>
            <a:off x="1124465" y="2236573"/>
            <a:ext cx="4794421" cy="494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0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1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4EA72E"/>
                                      </p:to>
                                    </p:animClr>
                                    <p:set>
                                      <p:cBhvr>
                                        <p:cTn id="29" dur="1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1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4EA72E"/>
                                      </p:to>
                                    </p:animClr>
                                    <p:set>
                                      <p:cBhvr>
                                        <p:cTn id="40" dur="1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8" grpId="0" animBg="1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video">
            <a:hlinkClick r:id="" action="ppaction://media"/>
            <a:extLst>
              <a:ext uri="{FF2B5EF4-FFF2-40B4-BE49-F238E27FC236}">
                <a16:creationId xmlns:a16="http://schemas.microsoft.com/office/drawing/2014/main" id="{4DA7E19C-8984-0F85-CA8D-5EEBEF2C0B8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9690" y="1897063"/>
            <a:ext cx="10515600" cy="420687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0857B5-C263-95FA-1B1E-4DAB6CC76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Discrete Analogue of Path Tracer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7E01F3-C3EC-2E49-CFF1-33A6BE91C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A2FC-56DA-4BFF-A019-CA78EC289D17}" type="slidenum">
              <a:rPr lang="en-DE" smtClean="0"/>
              <a:t>32</a:t>
            </a:fld>
            <a:endParaRPr lang="en-DE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A3C6880-0BFF-9BAE-75E3-CB0013E7E259}"/>
              </a:ext>
            </a:extLst>
          </p:cNvPr>
          <p:cNvGrpSpPr/>
          <p:nvPr/>
        </p:nvGrpSpPr>
        <p:grpSpPr>
          <a:xfrm>
            <a:off x="1052619" y="5825017"/>
            <a:ext cx="5130937" cy="369332"/>
            <a:chOff x="990694" y="5963134"/>
            <a:chExt cx="5130937" cy="3693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AF0E992-5CFE-B199-B9A4-3D0DC2875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582457" y="6088856"/>
              <a:ext cx="3897649" cy="14070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9C3FBC-4A28-3822-9620-E9FF1E29924D}"/>
                </a:ext>
              </a:extLst>
            </p:cNvPr>
            <p:cNvSpPr txBox="1"/>
            <p:nvPr/>
          </p:nvSpPr>
          <p:spPr>
            <a:xfrm>
              <a:off x="990694" y="5963134"/>
              <a:ext cx="5917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/>
                <a:t>Low</a:t>
              </a:r>
              <a:endParaRPr lang="en-DE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A21AC2-3116-E6B9-125D-FD11F92F8536}"/>
                </a:ext>
              </a:extLst>
            </p:cNvPr>
            <p:cNvSpPr txBox="1"/>
            <p:nvPr/>
          </p:nvSpPr>
          <p:spPr>
            <a:xfrm>
              <a:off x="5480109" y="5963134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High</a:t>
              </a:r>
              <a:endParaRPr lang="en-DE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9F63D1D-A194-1F47-BCCA-6E18B3CC1E28}"/>
              </a:ext>
            </a:extLst>
          </p:cNvPr>
          <p:cNvSpPr txBox="1"/>
          <p:nvPr/>
        </p:nvSpPr>
        <p:spPr>
          <a:xfrm>
            <a:off x="5033978" y="1644651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Bias</a:t>
            </a:r>
            <a:endParaRPr lang="en-D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F66971-021B-7AA5-5C85-4021AF7D4541}"/>
              </a:ext>
            </a:extLst>
          </p:cNvPr>
          <p:cNvSpPr txBox="1"/>
          <p:nvPr/>
        </p:nvSpPr>
        <p:spPr>
          <a:xfrm>
            <a:off x="4667266" y="2204482"/>
            <a:ext cx="1056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Variance</a:t>
            </a:r>
            <a:endParaRPr lang="en-DE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56CCFA-FB06-0517-F563-0F4B62A86AF7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3905265" y="1829317"/>
            <a:ext cx="1128713" cy="2868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2FA1683-ACDF-37B2-61BC-2D2FAC5343CF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4305315" y="2389148"/>
            <a:ext cx="361951" cy="2349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62148F9-13D0-7428-07C0-AF5C1C7FEC49}"/>
              </a:ext>
            </a:extLst>
          </p:cNvPr>
          <p:cNvSpPr txBox="1"/>
          <p:nvPr/>
        </p:nvSpPr>
        <p:spPr>
          <a:xfrm>
            <a:off x="137482" y="2066925"/>
            <a:ext cx="1444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Camera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585592-38FB-E2B1-1B14-A1E98ACE8CF7}"/>
              </a:ext>
            </a:extLst>
          </p:cNvPr>
          <p:cNvSpPr txBox="1"/>
          <p:nvPr/>
        </p:nvSpPr>
        <p:spPr>
          <a:xfrm>
            <a:off x="137482" y="2970530"/>
            <a:ext cx="1444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Primary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E6D3F2-316B-52B7-C951-B0A036956EF6}"/>
              </a:ext>
            </a:extLst>
          </p:cNvPr>
          <p:cNvSpPr txBox="1"/>
          <p:nvPr/>
        </p:nvSpPr>
        <p:spPr>
          <a:xfrm>
            <a:off x="137482" y="3874135"/>
            <a:ext cx="1444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Secondary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BAED62-90E7-0D96-197B-B3306C3896C5}"/>
              </a:ext>
            </a:extLst>
          </p:cNvPr>
          <p:cNvSpPr txBox="1"/>
          <p:nvPr/>
        </p:nvSpPr>
        <p:spPr>
          <a:xfrm>
            <a:off x="137482" y="4777740"/>
            <a:ext cx="1444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Tertiary</a:t>
            </a:r>
          </a:p>
        </p:txBody>
      </p:sp>
    </p:spTree>
    <p:extLst>
      <p:ext uri="{BB962C8B-B14F-4D97-AF65-F5344CB8AC3E}">
        <p14:creationId xmlns:p14="http://schemas.microsoft.com/office/powerpoint/2010/main" val="193715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video">
            <a:hlinkClick r:id="" action="ppaction://media"/>
            <a:extLst>
              <a:ext uri="{FF2B5EF4-FFF2-40B4-BE49-F238E27FC236}">
                <a16:creationId xmlns:a16="http://schemas.microsoft.com/office/drawing/2014/main" id="{7057B22C-DADE-37B8-B6F4-A5172D304A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9690" y="1897063"/>
            <a:ext cx="10515600" cy="42068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0857B5-C263-95FA-1B1E-4DAB6CC76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Discrete Analogue of Path Tracer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7E01F3-C3EC-2E49-CFF1-33A6BE91C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A2FC-56DA-4BFF-A019-CA78EC289D17}" type="slidenum">
              <a:rPr lang="en-DE" smtClean="0"/>
              <a:t>33</a:t>
            </a:fld>
            <a:endParaRPr lang="en-DE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A3C6880-0BFF-9BAE-75E3-CB0013E7E259}"/>
              </a:ext>
            </a:extLst>
          </p:cNvPr>
          <p:cNvGrpSpPr/>
          <p:nvPr/>
        </p:nvGrpSpPr>
        <p:grpSpPr>
          <a:xfrm>
            <a:off x="1052619" y="5825017"/>
            <a:ext cx="5130937" cy="369332"/>
            <a:chOff x="990694" y="5963134"/>
            <a:chExt cx="5130937" cy="3693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AF0E992-5CFE-B199-B9A4-3D0DC2875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582457" y="6088856"/>
              <a:ext cx="3897649" cy="14070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9C3FBC-4A28-3822-9620-E9FF1E29924D}"/>
                </a:ext>
              </a:extLst>
            </p:cNvPr>
            <p:cNvSpPr txBox="1"/>
            <p:nvPr/>
          </p:nvSpPr>
          <p:spPr>
            <a:xfrm>
              <a:off x="990694" y="5963134"/>
              <a:ext cx="5917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/>
                <a:t>Low</a:t>
              </a:r>
              <a:endParaRPr lang="en-DE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A21AC2-3116-E6B9-125D-FD11F92F8536}"/>
                </a:ext>
              </a:extLst>
            </p:cNvPr>
            <p:cNvSpPr txBox="1"/>
            <p:nvPr/>
          </p:nvSpPr>
          <p:spPr>
            <a:xfrm>
              <a:off x="5480109" y="5963134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High</a:t>
              </a:r>
              <a:endParaRPr lang="en-DE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9F63D1D-A194-1F47-BCCA-6E18B3CC1E28}"/>
              </a:ext>
            </a:extLst>
          </p:cNvPr>
          <p:cNvSpPr txBox="1"/>
          <p:nvPr/>
        </p:nvSpPr>
        <p:spPr>
          <a:xfrm>
            <a:off x="5033978" y="1644651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Bias</a:t>
            </a:r>
            <a:endParaRPr lang="en-D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F66971-021B-7AA5-5C85-4021AF7D4541}"/>
              </a:ext>
            </a:extLst>
          </p:cNvPr>
          <p:cNvSpPr txBox="1"/>
          <p:nvPr/>
        </p:nvSpPr>
        <p:spPr>
          <a:xfrm>
            <a:off x="4667266" y="2204482"/>
            <a:ext cx="1056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Variance</a:t>
            </a:r>
            <a:endParaRPr lang="en-DE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56CCFA-FB06-0517-F563-0F4B62A86AF7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3905265" y="1829317"/>
            <a:ext cx="1128713" cy="2868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2FA1683-ACDF-37B2-61BC-2D2FAC5343CF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4305315" y="2389148"/>
            <a:ext cx="361951" cy="2349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62148F9-13D0-7428-07C0-AF5C1C7FEC49}"/>
              </a:ext>
            </a:extLst>
          </p:cNvPr>
          <p:cNvSpPr txBox="1"/>
          <p:nvPr/>
        </p:nvSpPr>
        <p:spPr>
          <a:xfrm>
            <a:off x="137482" y="2066925"/>
            <a:ext cx="1444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Camera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585592-38FB-E2B1-1B14-A1E98ACE8CF7}"/>
              </a:ext>
            </a:extLst>
          </p:cNvPr>
          <p:cNvSpPr txBox="1"/>
          <p:nvPr/>
        </p:nvSpPr>
        <p:spPr>
          <a:xfrm>
            <a:off x="137482" y="2970530"/>
            <a:ext cx="1444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Primary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E6D3F2-316B-52B7-C951-B0A036956EF6}"/>
              </a:ext>
            </a:extLst>
          </p:cNvPr>
          <p:cNvSpPr txBox="1"/>
          <p:nvPr/>
        </p:nvSpPr>
        <p:spPr>
          <a:xfrm>
            <a:off x="137482" y="3874135"/>
            <a:ext cx="1444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Secondary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BAED62-90E7-0D96-197B-B3306C3896C5}"/>
              </a:ext>
            </a:extLst>
          </p:cNvPr>
          <p:cNvSpPr txBox="1"/>
          <p:nvPr/>
        </p:nvSpPr>
        <p:spPr>
          <a:xfrm>
            <a:off x="137482" y="4777740"/>
            <a:ext cx="1444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Tertiary</a:t>
            </a:r>
          </a:p>
        </p:txBody>
      </p:sp>
    </p:spTree>
    <p:extLst>
      <p:ext uri="{BB962C8B-B14F-4D97-AF65-F5344CB8AC3E}">
        <p14:creationId xmlns:p14="http://schemas.microsoft.com/office/powerpoint/2010/main" val="32050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video">
            <a:hlinkClick r:id="" action="ppaction://media"/>
            <a:extLst>
              <a:ext uri="{FF2B5EF4-FFF2-40B4-BE49-F238E27FC236}">
                <a16:creationId xmlns:a16="http://schemas.microsoft.com/office/drawing/2014/main" id="{9DA069CC-66D2-A64D-B5D9-D383B3AE13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9690" y="1897063"/>
            <a:ext cx="10515600" cy="42068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0857B5-C263-95FA-1B1E-4DAB6CC76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Discrete Analogue of Path Tracer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7E01F3-C3EC-2E49-CFF1-33A6BE91C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A2FC-56DA-4BFF-A019-CA78EC289D17}" type="slidenum">
              <a:rPr lang="en-DE" smtClean="0"/>
              <a:t>34</a:t>
            </a:fld>
            <a:endParaRPr lang="en-DE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A3C6880-0BFF-9BAE-75E3-CB0013E7E259}"/>
              </a:ext>
            </a:extLst>
          </p:cNvPr>
          <p:cNvGrpSpPr/>
          <p:nvPr/>
        </p:nvGrpSpPr>
        <p:grpSpPr>
          <a:xfrm>
            <a:off x="1052619" y="5825017"/>
            <a:ext cx="5130937" cy="369332"/>
            <a:chOff x="990694" y="5963134"/>
            <a:chExt cx="5130937" cy="3693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AF0E992-5CFE-B199-B9A4-3D0DC2875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582457" y="6088856"/>
              <a:ext cx="3897649" cy="14070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9C3FBC-4A28-3822-9620-E9FF1E29924D}"/>
                </a:ext>
              </a:extLst>
            </p:cNvPr>
            <p:cNvSpPr txBox="1"/>
            <p:nvPr/>
          </p:nvSpPr>
          <p:spPr>
            <a:xfrm>
              <a:off x="990694" y="5963134"/>
              <a:ext cx="5917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/>
                <a:t>Low</a:t>
              </a:r>
              <a:endParaRPr lang="en-DE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A21AC2-3116-E6B9-125D-FD11F92F8536}"/>
                </a:ext>
              </a:extLst>
            </p:cNvPr>
            <p:cNvSpPr txBox="1"/>
            <p:nvPr/>
          </p:nvSpPr>
          <p:spPr>
            <a:xfrm>
              <a:off x="5480109" y="5963134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High</a:t>
              </a:r>
              <a:endParaRPr lang="en-DE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9F63D1D-A194-1F47-BCCA-6E18B3CC1E28}"/>
              </a:ext>
            </a:extLst>
          </p:cNvPr>
          <p:cNvSpPr txBox="1"/>
          <p:nvPr/>
        </p:nvSpPr>
        <p:spPr>
          <a:xfrm>
            <a:off x="5033978" y="1644651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Bias</a:t>
            </a:r>
            <a:endParaRPr lang="en-D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F66971-021B-7AA5-5C85-4021AF7D4541}"/>
              </a:ext>
            </a:extLst>
          </p:cNvPr>
          <p:cNvSpPr txBox="1"/>
          <p:nvPr/>
        </p:nvSpPr>
        <p:spPr>
          <a:xfrm>
            <a:off x="4667266" y="2204482"/>
            <a:ext cx="1056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Variance</a:t>
            </a:r>
            <a:endParaRPr lang="en-DE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56CCFA-FB06-0517-F563-0F4B62A86AF7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3905265" y="1829317"/>
            <a:ext cx="1128713" cy="2868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2FA1683-ACDF-37B2-61BC-2D2FAC5343CF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4305315" y="2389148"/>
            <a:ext cx="361951" cy="2349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62148F9-13D0-7428-07C0-AF5C1C7FEC49}"/>
              </a:ext>
            </a:extLst>
          </p:cNvPr>
          <p:cNvSpPr txBox="1"/>
          <p:nvPr/>
        </p:nvSpPr>
        <p:spPr>
          <a:xfrm>
            <a:off x="137482" y="2066925"/>
            <a:ext cx="1444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Camera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585592-38FB-E2B1-1B14-A1E98ACE8CF7}"/>
              </a:ext>
            </a:extLst>
          </p:cNvPr>
          <p:cNvSpPr txBox="1"/>
          <p:nvPr/>
        </p:nvSpPr>
        <p:spPr>
          <a:xfrm>
            <a:off x="137482" y="2970530"/>
            <a:ext cx="1444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Primary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E6D3F2-316B-52B7-C951-B0A036956EF6}"/>
              </a:ext>
            </a:extLst>
          </p:cNvPr>
          <p:cNvSpPr txBox="1"/>
          <p:nvPr/>
        </p:nvSpPr>
        <p:spPr>
          <a:xfrm>
            <a:off x="137482" y="3874135"/>
            <a:ext cx="1444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Secondary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BAED62-90E7-0D96-197B-B3306C3896C5}"/>
              </a:ext>
            </a:extLst>
          </p:cNvPr>
          <p:cNvSpPr txBox="1"/>
          <p:nvPr/>
        </p:nvSpPr>
        <p:spPr>
          <a:xfrm>
            <a:off x="137482" y="4777740"/>
            <a:ext cx="1444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Tertiary</a:t>
            </a:r>
          </a:p>
        </p:txBody>
      </p:sp>
    </p:spTree>
    <p:extLst>
      <p:ext uri="{BB962C8B-B14F-4D97-AF65-F5344CB8AC3E}">
        <p14:creationId xmlns:p14="http://schemas.microsoft.com/office/powerpoint/2010/main" val="26821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video">
            <a:hlinkClick r:id="" action="ppaction://media"/>
            <a:extLst>
              <a:ext uri="{FF2B5EF4-FFF2-40B4-BE49-F238E27FC236}">
                <a16:creationId xmlns:a16="http://schemas.microsoft.com/office/drawing/2014/main" id="{46E56C51-D2D6-52FB-9BAB-F2A21FD832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9690" y="1897063"/>
            <a:ext cx="10515600" cy="42068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0857B5-C263-95FA-1B1E-4DAB6CC76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Discrete Analogue of Path Tracer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7E01F3-C3EC-2E49-CFF1-33A6BE91C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A2FC-56DA-4BFF-A019-CA78EC289D17}" type="slidenum">
              <a:rPr lang="en-DE" smtClean="0"/>
              <a:t>35</a:t>
            </a:fld>
            <a:endParaRPr lang="en-DE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A3C6880-0BFF-9BAE-75E3-CB0013E7E259}"/>
              </a:ext>
            </a:extLst>
          </p:cNvPr>
          <p:cNvGrpSpPr/>
          <p:nvPr/>
        </p:nvGrpSpPr>
        <p:grpSpPr>
          <a:xfrm>
            <a:off x="1052619" y="5825017"/>
            <a:ext cx="5130937" cy="369332"/>
            <a:chOff x="990694" y="5963134"/>
            <a:chExt cx="5130937" cy="3693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AF0E992-5CFE-B199-B9A4-3D0DC2875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582457" y="6088856"/>
              <a:ext cx="3897649" cy="14070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9C3FBC-4A28-3822-9620-E9FF1E29924D}"/>
                </a:ext>
              </a:extLst>
            </p:cNvPr>
            <p:cNvSpPr txBox="1"/>
            <p:nvPr/>
          </p:nvSpPr>
          <p:spPr>
            <a:xfrm>
              <a:off x="990694" y="5963134"/>
              <a:ext cx="5917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/>
                <a:t>Low</a:t>
              </a:r>
              <a:endParaRPr lang="en-DE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A21AC2-3116-E6B9-125D-FD11F92F8536}"/>
                </a:ext>
              </a:extLst>
            </p:cNvPr>
            <p:cNvSpPr txBox="1"/>
            <p:nvPr/>
          </p:nvSpPr>
          <p:spPr>
            <a:xfrm>
              <a:off x="5480109" y="5963134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High</a:t>
              </a:r>
              <a:endParaRPr lang="en-DE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9F63D1D-A194-1F47-BCCA-6E18B3CC1E28}"/>
              </a:ext>
            </a:extLst>
          </p:cNvPr>
          <p:cNvSpPr txBox="1"/>
          <p:nvPr/>
        </p:nvSpPr>
        <p:spPr>
          <a:xfrm>
            <a:off x="5033978" y="1644651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Bias</a:t>
            </a:r>
            <a:endParaRPr lang="en-D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F66971-021B-7AA5-5C85-4021AF7D4541}"/>
              </a:ext>
            </a:extLst>
          </p:cNvPr>
          <p:cNvSpPr txBox="1"/>
          <p:nvPr/>
        </p:nvSpPr>
        <p:spPr>
          <a:xfrm>
            <a:off x="4667266" y="2204482"/>
            <a:ext cx="1056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Variance</a:t>
            </a:r>
            <a:endParaRPr lang="en-DE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56CCFA-FB06-0517-F563-0F4B62A86AF7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3905265" y="1829317"/>
            <a:ext cx="1128713" cy="2868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2FA1683-ACDF-37B2-61BC-2D2FAC5343CF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4305315" y="2389148"/>
            <a:ext cx="361951" cy="2349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62148F9-13D0-7428-07C0-AF5C1C7FEC49}"/>
              </a:ext>
            </a:extLst>
          </p:cNvPr>
          <p:cNvSpPr txBox="1"/>
          <p:nvPr/>
        </p:nvSpPr>
        <p:spPr>
          <a:xfrm>
            <a:off x="137482" y="2066925"/>
            <a:ext cx="1444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Camera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585592-38FB-E2B1-1B14-A1E98ACE8CF7}"/>
              </a:ext>
            </a:extLst>
          </p:cNvPr>
          <p:cNvSpPr txBox="1"/>
          <p:nvPr/>
        </p:nvSpPr>
        <p:spPr>
          <a:xfrm>
            <a:off x="137482" y="2970530"/>
            <a:ext cx="1444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Primary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E6D3F2-316B-52B7-C951-B0A036956EF6}"/>
              </a:ext>
            </a:extLst>
          </p:cNvPr>
          <p:cNvSpPr txBox="1"/>
          <p:nvPr/>
        </p:nvSpPr>
        <p:spPr>
          <a:xfrm>
            <a:off x="137482" y="3874135"/>
            <a:ext cx="1444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Secondary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BAED62-90E7-0D96-197B-B3306C3896C5}"/>
              </a:ext>
            </a:extLst>
          </p:cNvPr>
          <p:cNvSpPr txBox="1"/>
          <p:nvPr/>
        </p:nvSpPr>
        <p:spPr>
          <a:xfrm>
            <a:off x="137482" y="4777740"/>
            <a:ext cx="1444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Tertiary</a:t>
            </a:r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55E792E3-2FF6-E765-5A40-DC43758381A6}"/>
              </a:ext>
            </a:extLst>
          </p:cNvPr>
          <p:cNvGrpSpPr/>
          <p:nvPr/>
        </p:nvGrpSpPr>
        <p:grpSpPr>
          <a:xfrm>
            <a:off x="6476591" y="4058801"/>
            <a:ext cx="5405770" cy="1137130"/>
            <a:chOff x="6476591" y="4058801"/>
            <a:chExt cx="5405770" cy="11371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feld 20">
                  <a:extLst>
                    <a:ext uri="{FF2B5EF4-FFF2-40B4-BE49-F238E27FC236}">
                      <a16:creationId xmlns:a16="http://schemas.microsoft.com/office/drawing/2014/main" id="{319128AD-408F-9F82-C16D-29A883E46082}"/>
                    </a:ext>
                  </a:extLst>
                </p:cNvPr>
                <p:cNvSpPr txBox="1"/>
                <p:nvPr/>
              </p:nvSpPr>
              <p:spPr>
                <a:xfrm>
                  <a:off x="6476591" y="4818380"/>
                  <a:ext cx="5405770" cy="30784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de-DE" sz="1400" smtClean="0">
                            <a:latin typeface="Cambria Math" panose="02040503050406030204" pitchFamily="18" charset="0"/>
                          </a:rPr>
                          <m:t>Bias</m:t>
                        </m:r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̅"/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</m:acc>
                                <m: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de-DE" sz="140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aln/>
                          </m:rPr>
                          <a:rPr lang="de-DE" sz="1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de-DE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nor/>
                                  </m:rPr>
                                  <a:rPr lang="de-DE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prefix</m:t>
                                </m:r>
                              </m:e>
                              <m:sup>
                                <m: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p>
                              <m:sSup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de-DE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nor/>
                                      </m:rPr>
                                      <a:rPr lang="de-DE" sz="1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cache</m:t>
                                    </m:r>
                                    <m:r>
                                      <a:rPr lang="de-DE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de-DE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de-DE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de-DE" sz="140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suffix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  <m:sup>
                                <m: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br>
                    <a:rPr lang="de-DE" sz="1400" i="1">
                      <a:latin typeface="Cambria Math" panose="02040503050406030204" pitchFamily="18" charset="0"/>
                    </a:rPr>
                  </a:br>
                  <a:endParaRPr lang="de-DE" sz="1400" i="1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feld 20">
                  <a:extLst>
                    <a:ext uri="{FF2B5EF4-FFF2-40B4-BE49-F238E27FC236}">
                      <a16:creationId xmlns:a16="http://schemas.microsoft.com/office/drawing/2014/main" id="{319128AD-408F-9F82-C16D-29A883E460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6591" y="4818380"/>
                  <a:ext cx="5405770" cy="307841"/>
                </a:xfrm>
                <a:prstGeom prst="rect">
                  <a:avLst/>
                </a:prstGeom>
                <a:blipFill>
                  <a:blip r:embed="rId7"/>
                  <a:stretch>
                    <a:fillRect b="-7843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4E94E6E9-F462-E63D-433A-97F669F6BABF}"/>
                </a:ext>
              </a:extLst>
            </p:cNvPr>
            <p:cNvSpPr/>
            <p:nvPr/>
          </p:nvSpPr>
          <p:spPr>
            <a:xfrm>
              <a:off x="7203440" y="4777740"/>
              <a:ext cx="3942080" cy="41819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cxnSp>
          <p:nvCxnSpPr>
            <p:cNvPr id="24" name="Gerade Verbindung mit Pfeil 23">
              <a:extLst>
                <a:ext uri="{FF2B5EF4-FFF2-40B4-BE49-F238E27FC236}">
                  <a16:creationId xmlns:a16="http://schemas.microsoft.com/office/drawing/2014/main" id="{A9C52DA1-458A-436C-7487-9B595AF4A7B0}"/>
                </a:ext>
              </a:extLst>
            </p:cNvPr>
            <p:cNvCxnSpPr>
              <a:cxnSpLocks/>
              <a:stCxn id="22" idx="0"/>
            </p:cNvCxnSpPr>
            <p:nvPr/>
          </p:nvCxnSpPr>
          <p:spPr>
            <a:xfrm flipV="1">
              <a:off x="9174480" y="4058801"/>
              <a:ext cx="1310640" cy="71893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3554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as Path Tracer">
            <a:hlinkClick r:id="" action="ppaction://media"/>
            <a:extLst>
              <a:ext uri="{FF2B5EF4-FFF2-40B4-BE49-F238E27FC236}">
                <a16:creationId xmlns:a16="http://schemas.microsoft.com/office/drawing/2014/main" id="{7BC9C99C-199C-AE0B-9357-F7020451572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276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B60B33-0F27-1B9D-477A-D979F0A45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</a:rPr>
              <a:t> Path Tracer </a:t>
            </a:r>
            <a:r>
              <a:rPr lang="en-US" sz="100">
                <a:solidFill>
                  <a:schemeClr val="bg1"/>
                </a:solidFill>
                <a:highlight>
                  <a:srgbClr val="000000"/>
                </a:highlight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27A9E8-7B9C-6936-9315-9F53FFAC5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A2FC-56DA-4BFF-A019-CA78EC289D17}" type="slidenum">
              <a:rPr lang="en-DE" smtClean="0"/>
              <a:t>36</a:t>
            </a:fld>
            <a:endParaRPr lang="en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03C5A0-2501-73CB-CA0E-D98C3DDDD951}"/>
              </a:ext>
            </a:extLst>
          </p:cNvPr>
          <p:cNvSpPr/>
          <p:nvPr/>
        </p:nvSpPr>
        <p:spPr>
          <a:xfrm>
            <a:off x="-290512" y="5853113"/>
            <a:ext cx="3367088" cy="695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FE8B80-A907-87C9-5868-7C576394ED83}"/>
              </a:ext>
            </a:extLst>
          </p:cNvPr>
          <p:cNvSpPr/>
          <p:nvPr/>
        </p:nvSpPr>
        <p:spPr>
          <a:xfrm>
            <a:off x="153988" y="4318044"/>
            <a:ext cx="2836862" cy="33491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8CECD8-55C3-2B40-7214-4C08A1CBFA92}"/>
              </a:ext>
            </a:extLst>
          </p:cNvPr>
          <p:cNvSpPr/>
          <p:nvPr/>
        </p:nvSpPr>
        <p:spPr>
          <a:xfrm>
            <a:off x="192087" y="4353161"/>
            <a:ext cx="2763043" cy="26408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1C0943-C4E6-F9AA-1F16-9A6F0982F9CB}"/>
              </a:ext>
            </a:extLst>
          </p:cNvPr>
          <p:cNvSpPr txBox="1"/>
          <p:nvPr/>
        </p:nvSpPr>
        <p:spPr>
          <a:xfrm>
            <a:off x="87312" y="3990974"/>
            <a:ext cx="1589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Sample Target</a:t>
            </a:r>
            <a:endParaRPr lang="en-D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34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8" fill="hold" grpId="0" nodeType="withEffect">
                                  <p:stCondLst>
                                    <p:cond delay="27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7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xit" presetSubtype="8" fill="hold" grpId="1" nodeType="withEffect">
                                  <p:stCondLst>
                                    <p:cond delay="772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73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3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3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3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2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4CAE1-D4B6-DC61-4A54-CE67EA459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0BCFD-832B-9724-72D6-ABCD664A6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A2FC-56DA-4BFF-A019-CA78EC289D17}" type="slidenum">
              <a:rPr lang="en-DE" smtClean="0"/>
              <a:t>37</a:t>
            </a:fld>
            <a:endParaRPr lang="en-DE"/>
          </a:p>
        </p:txBody>
      </p:sp>
      <p:pic>
        <p:nvPicPr>
          <p:cNvPr id="12" name="Picture 11" descr="A collage of images of a person's face&#10;&#10;Description automatically generated">
            <a:extLst>
              <a:ext uri="{FF2B5EF4-FFF2-40B4-BE49-F238E27FC236}">
                <a16:creationId xmlns:a16="http://schemas.microsoft.com/office/drawing/2014/main" id="{65642E99-EC93-872A-C4F0-65FDB5302D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5824" y="2382402"/>
            <a:ext cx="9356353" cy="34687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9E9338-CFD7-2D5F-AD9F-57C162B379F8}"/>
              </a:ext>
            </a:extLst>
          </p:cNvPr>
          <p:cNvSpPr txBox="1"/>
          <p:nvPr/>
        </p:nvSpPr>
        <p:spPr>
          <a:xfrm rot="16200000">
            <a:off x="720777" y="3099086"/>
            <a:ext cx="1487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1 </a:t>
            </a:r>
            <a:r>
              <a:rPr lang="en-US" err="1"/>
              <a:t>spp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933951-2418-77C2-38EF-749B8E23FB42}"/>
              </a:ext>
            </a:extLst>
          </p:cNvPr>
          <p:cNvSpPr txBox="1"/>
          <p:nvPr/>
        </p:nvSpPr>
        <p:spPr>
          <a:xfrm rot="16200000">
            <a:off x="720777" y="4813016"/>
            <a:ext cx="1487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SVGF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807939-AC98-1A23-E879-80D319F6D633}"/>
              </a:ext>
            </a:extLst>
          </p:cNvPr>
          <p:cNvSpPr txBox="1"/>
          <p:nvPr/>
        </p:nvSpPr>
        <p:spPr>
          <a:xfrm>
            <a:off x="1649155" y="2147147"/>
            <a:ext cx="451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MSE Min. (Ours)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92720E-7D42-9793-961A-A49E2CAD309B}"/>
              </a:ext>
            </a:extLst>
          </p:cNvPr>
          <p:cNvSpPr txBox="1"/>
          <p:nvPr/>
        </p:nvSpPr>
        <p:spPr>
          <a:xfrm>
            <a:off x="6375342" y="2147147"/>
            <a:ext cx="451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Area-Spread</a:t>
            </a:r>
          </a:p>
        </p:txBody>
      </p:sp>
    </p:spTree>
    <p:extLst>
      <p:ext uri="{BB962C8B-B14F-4D97-AF65-F5344CB8AC3E}">
        <p14:creationId xmlns:p14="http://schemas.microsoft.com/office/powerpoint/2010/main" val="38121360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4CAE1-D4B6-DC61-4A54-CE67EA459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0BCFD-832B-9724-72D6-ABCD664A6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A2FC-56DA-4BFF-A019-CA78EC289D17}" type="slidenum">
              <a:rPr lang="en-DE" smtClean="0"/>
              <a:t>38</a:t>
            </a:fld>
            <a:endParaRPr lang="en-DE"/>
          </a:p>
        </p:txBody>
      </p:sp>
      <p:pic>
        <p:nvPicPr>
          <p:cNvPr id="8" name="Picture 7" descr="A group of objects in a room&#10;&#10;Description automatically generated">
            <a:extLst>
              <a:ext uri="{FF2B5EF4-FFF2-40B4-BE49-F238E27FC236}">
                <a16:creationId xmlns:a16="http://schemas.microsoft.com/office/drawing/2014/main" id="{58B2E794-BD92-8905-8C50-B3AACAFF66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9565" y="2395362"/>
            <a:ext cx="9356353" cy="34626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95BDF8A-D963-0322-2C72-0DDF45FE51B3}"/>
              </a:ext>
            </a:extLst>
          </p:cNvPr>
          <p:cNvSpPr txBox="1"/>
          <p:nvPr/>
        </p:nvSpPr>
        <p:spPr>
          <a:xfrm rot="16200000">
            <a:off x="720777" y="3099086"/>
            <a:ext cx="1487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1 </a:t>
            </a:r>
            <a:r>
              <a:rPr lang="en-US" err="1"/>
              <a:t>spp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CECF0D-A7C9-089E-E5C4-222957F9287B}"/>
              </a:ext>
            </a:extLst>
          </p:cNvPr>
          <p:cNvSpPr txBox="1"/>
          <p:nvPr/>
        </p:nvSpPr>
        <p:spPr>
          <a:xfrm rot="16200000">
            <a:off x="720777" y="4813016"/>
            <a:ext cx="1487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SVGF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40B98B-7BF3-2A04-81A6-54092879F197}"/>
              </a:ext>
            </a:extLst>
          </p:cNvPr>
          <p:cNvSpPr txBox="1"/>
          <p:nvPr/>
        </p:nvSpPr>
        <p:spPr>
          <a:xfrm>
            <a:off x="1649155" y="2147147"/>
            <a:ext cx="451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MSE Min. (Ours)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92F06A-8047-BFF0-24D5-782F4BFF5A78}"/>
              </a:ext>
            </a:extLst>
          </p:cNvPr>
          <p:cNvSpPr txBox="1"/>
          <p:nvPr/>
        </p:nvSpPr>
        <p:spPr>
          <a:xfrm>
            <a:off x="6375342" y="2147147"/>
            <a:ext cx="451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Area-Spread</a:t>
            </a:r>
          </a:p>
        </p:txBody>
      </p:sp>
    </p:spTree>
    <p:extLst>
      <p:ext uri="{BB962C8B-B14F-4D97-AF65-F5344CB8AC3E}">
        <p14:creationId xmlns:p14="http://schemas.microsoft.com/office/powerpoint/2010/main" val="7761533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3D9CD-7F53-669E-4FD1-247156AC0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Discussion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E35B2-7CF9-ED74-89B7-EAFA62690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A2FC-56DA-4BFF-A019-CA78EC289D17}" type="slidenum">
              <a:rPr lang="en-DE" smtClean="0"/>
              <a:t>39</a:t>
            </a:fld>
            <a:endParaRPr lang="en-DE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0457DB7-B8B7-F027-B971-8C6E326C4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Gradient Bias</a:t>
            </a:r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r>
              <a:rPr lang="en-US" err="1"/>
              <a:t>Positivization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22" name="Content Placeholder 13" descr="A purple room with a rabbit and a light above it&#10;&#10;Description automatically generated">
            <a:extLst>
              <a:ext uri="{FF2B5EF4-FFF2-40B4-BE49-F238E27FC236}">
                <a16:creationId xmlns:a16="http://schemas.microsoft.com/office/drawing/2014/main" id="{F155DEDC-1B52-CB8C-EDB2-FA0840CFE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1" t="13700" r="25851" b="3812"/>
          <a:stretch/>
        </p:blipFill>
        <p:spPr>
          <a:xfrm>
            <a:off x="6538546" y="1646238"/>
            <a:ext cx="4301927" cy="4351339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F375118-78CF-4A89-FEB7-267EF20A486F}"/>
              </a:ext>
            </a:extLst>
          </p:cNvPr>
          <p:cNvCxnSpPr>
            <a:cxnSpLocks/>
          </p:cNvCxnSpPr>
          <p:nvPr/>
        </p:nvCxnSpPr>
        <p:spPr>
          <a:xfrm>
            <a:off x="4603531" y="4992414"/>
            <a:ext cx="2921876" cy="5396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94DAC4D-357D-5A84-D11E-6593640E99E8}"/>
              </a:ext>
            </a:extLst>
          </p:cNvPr>
          <p:cNvCxnSpPr>
            <a:cxnSpLocks/>
          </p:cNvCxnSpPr>
          <p:nvPr/>
        </p:nvCxnSpPr>
        <p:spPr>
          <a:xfrm flipV="1">
            <a:off x="4603531" y="2039007"/>
            <a:ext cx="3352800" cy="8819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A purple and white pixelated background&#10;&#10;Description automatically generated">
            <a:extLst>
              <a:ext uri="{FF2B5EF4-FFF2-40B4-BE49-F238E27FC236}">
                <a16:creationId xmlns:a16="http://schemas.microsoft.com/office/drawing/2014/main" id="{0063674D-5365-5870-619B-896090238A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3612" y="4338218"/>
            <a:ext cx="1599599" cy="1193800"/>
          </a:xfrm>
          <a:prstGeom prst="rect">
            <a:avLst/>
          </a:prstGeom>
        </p:spPr>
      </p:pic>
      <p:pic>
        <p:nvPicPr>
          <p:cNvPr id="29" name="Picture 28" descr="A computer generated image of a red and white object&#10;&#10;Description automatically generated">
            <a:extLst>
              <a:ext uri="{FF2B5EF4-FFF2-40B4-BE49-F238E27FC236}">
                <a16:creationId xmlns:a16="http://schemas.microsoft.com/office/drawing/2014/main" id="{524810F7-F6DC-6DAD-F78C-41ED5E88D9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3616" y="4338218"/>
            <a:ext cx="1599599" cy="1193800"/>
          </a:xfrm>
          <a:prstGeom prst="rect">
            <a:avLst/>
          </a:prstGeom>
        </p:spPr>
      </p:pic>
      <p:pic>
        <p:nvPicPr>
          <p:cNvPr id="31" name="Picture 30" descr="A purple room with a rabbit and a light above it&#10;&#10;Description automatically generated">
            <a:extLst>
              <a:ext uri="{FF2B5EF4-FFF2-40B4-BE49-F238E27FC236}">
                <a16:creationId xmlns:a16="http://schemas.microsoft.com/office/drawing/2014/main" id="{C0305D62-ED4D-7AA2-AA97-4F7058FCFF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3611" y="2334987"/>
            <a:ext cx="1586460" cy="1187676"/>
          </a:xfrm>
          <a:prstGeom prst="rect">
            <a:avLst/>
          </a:prstGeom>
        </p:spPr>
      </p:pic>
      <p:pic>
        <p:nvPicPr>
          <p:cNvPr id="33" name="Picture 32" descr="A rabbit in a box&#10;&#10;Description automatically generated">
            <a:extLst>
              <a:ext uri="{FF2B5EF4-FFF2-40B4-BE49-F238E27FC236}">
                <a16:creationId xmlns:a16="http://schemas.microsoft.com/office/drawing/2014/main" id="{DFBFF17F-4411-C2F7-A00D-D3F77FBDCA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3616" y="2347947"/>
            <a:ext cx="1599600" cy="1193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494271C-A4F8-5C23-584A-E6C6689D6E18}"/>
                  </a:ext>
                </a:extLst>
              </p:cNvPr>
              <p:cNvSpPr txBox="1"/>
              <p:nvPr/>
            </p:nvSpPr>
            <p:spPr>
              <a:xfrm>
                <a:off x="1173616" y="5650050"/>
                <a:ext cx="505785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e-DE" smtClean="0">
                          <a:latin typeface="Cambria Math" panose="02040503050406030204" pitchFamily="18" charset="0"/>
                        </a:rPr>
                        <m:t>Bias</m:t>
                      </m:r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acc>
                              <m:r>
                                <a:rPr lang="de-DE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aln/>
                        </m:rPr>
                        <a:rPr lang="de-DE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de-D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prefix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de-D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cache</m:t>
                                  </m:r>
                                  <m: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de-DE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suffix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494271C-A4F8-5C23-584A-E6C6689D6E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616" y="5650050"/>
                <a:ext cx="5057851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7312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tro_secondary">
            <a:hlinkClick r:id="" action="ppaction://media"/>
            <a:extLst>
              <a:ext uri="{FF2B5EF4-FFF2-40B4-BE49-F238E27FC236}">
                <a16:creationId xmlns:a16="http://schemas.microsoft.com/office/drawing/2014/main" id="{54D7FFC4-96FF-BA80-4F51-295C552A704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20000" contrast="33000"/>
          </a:blip>
          <a:stretch>
            <a:fillRect/>
          </a:stretch>
        </p:blipFill>
        <p:spPr>
          <a:xfrm>
            <a:off x="0" y="-1"/>
            <a:ext cx="12192000" cy="685784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4A5333-1F0F-33EC-1520-57AD93939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bg1"/>
                </a:solidFill>
                <a:highlight>
                  <a:srgbClr val="000000"/>
                </a:highlight>
              </a:rPr>
              <a:t> Path Termination – Secondary </a:t>
            </a:r>
            <a:r>
              <a:rPr lang="en-GB" sz="100">
                <a:solidFill>
                  <a:schemeClr val="bg1"/>
                </a:solidFill>
                <a:highlight>
                  <a:srgbClr val="000000"/>
                </a:highlight>
              </a:rPr>
              <a:t>.</a:t>
            </a:r>
            <a:endParaRPr lang="en-DE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BBE75B-C755-17FA-E4F8-8E1614CE7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51A2FC-56DA-4BFF-A019-CA78EC289D17}" type="slidenum">
              <a:rPr lang="en-DE" smtClean="0"/>
              <a:t>4</a:t>
            </a:fld>
            <a:endParaRPr lang="en-DE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761714-F4F2-576E-2DE3-252DEEF91E1A}"/>
              </a:ext>
            </a:extLst>
          </p:cNvPr>
          <p:cNvGrpSpPr/>
          <p:nvPr/>
        </p:nvGrpSpPr>
        <p:grpSpPr>
          <a:xfrm>
            <a:off x="2475471" y="3406266"/>
            <a:ext cx="476344" cy="2224830"/>
            <a:chOff x="2475471" y="3406266"/>
            <a:chExt cx="476344" cy="222483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A8169CF-2DB1-2B55-C7E9-AF7389471B4D}"/>
                </a:ext>
              </a:extLst>
            </p:cNvPr>
            <p:cNvSpPr/>
            <p:nvPr/>
          </p:nvSpPr>
          <p:spPr>
            <a:xfrm>
              <a:off x="2475471" y="3406266"/>
              <a:ext cx="129847" cy="132638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C09B55F-DF45-09A8-9374-9632872DB85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40395" y="3472585"/>
              <a:ext cx="411420" cy="2158511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105B467-9553-5055-2FCA-E884A3A71428}"/>
              </a:ext>
            </a:extLst>
          </p:cNvPr>
          <p:cNvSpPr txBox="1"/>
          <p:nvPr/>
        </p:nvSpPr>
        <p:spPr>
          <a:xfrm>
            <a:off x="64168" y="6352143"/>
            <a:ext cx="4825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highlight>
                  <a:srgbClr val="000000"/>
                </a:highlight>
              </a:rPr>
              <a:t>Path Tracer + Radiance Cache (1spp, 2</a:t>
            </a:r>
            <a:r>
              <a:rPr lang="en-GB" baseline="30000">
                <a:solidFill>
                  <a:schemeClr val="bg1"/>
                </a:solidFill>
                <a:highlight>
                  <a:srgbClr val="000000"/>
                </a:highlight>
              </a:rPr>
              <a:t>nd</a:t>
            </a:r>
            <a:r>
              <a:rPr lang="en-GB">
                <a:solidFill>
                  <a:schemeClr val="bg1"/>
                </a:solidFill>
                <a:highlight>
                  <a:srgbClr val="000000"/>
                </a:highlight>
              </a:rPr>
              <a:t> vertex)</a:t>
            </a:r>
            <a:endParaRPr lang="en-DE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9F3A56-1E55-8186-7B39-8B6C3FCE7ED2}"/>
              </a:ext>
            </a:extLst>
          </p:cNvPr>
          <p:cNvSpPr txBox="1"/>
          <p:nvPr/>
        </p:nvSpPr>
        <p:spPr>
          <a:xfrm>
            <a:off x="6152148" y="6352143"/>
            <a:ext cx="898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highlight>
                  <a:srgbClr val="000000"/>
                </a:highlight>
              </a:rPr>
              <a:t>+ SVGF</a:t>
            </a:r>
            <a:endParaRPr lang="en-DE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10" name="Graphic 9" descr="Video camera with solid fill">
            <a:extLst>
              <a:ext uri="{FF2B5EF4-FFF2-40B4-BE49-F238E27FC236}">
                <a16:creationId xmlns:a16="http://schemas.microsoft.com/office/drawing/2014/main" id="{C2E59CCC-FB49-2D47-70C6-9B5A56915A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83650" y="4987261"/>
            <a:ext cx="914400" cy="9144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E338B84-7459-A6C7-A116-65F1D75A0AB3}"/>
              </a:ext>
            </a:extLst>
          </p:cNvPr>
          <p:cNvGrpSpPr/>
          <p:nvPr/>
        </p:nvGrpSpPr>
        <p:grpSpPr>
          <a:xfrm>
            <a:off x="2098049" y="5564777"/>
            <a:ext cx="918690" cy="132638"/>
            <a:chOff x="2098049" y="5564777"/>
            <a:chExt cx="918690" cy="13263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B0949DA-C32F-C815-BFFE-CBF7242A0010}"/>
                </a:ext>
              </a:extLst>
            </p:cNvPr>
            <p:cNvSpPr/>
            <p:nvPr/>
          </p:nvSpPr>
          <p:spPr>
            <a:xfrm>
              <a:off x="2886892" y="5564777"/>
              <a:ext cx="129847" cy="132638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9A9E729-C198-BA5F-D78F-98367DAB5AE3}"/>
                </a:ext>
              </a:extLst>
            </p:cNvPr>
            <p:cNvCxnSpPr>
              <a:cxnSpLocks/>
            </p:cNvCxnSpPr>
            <p:nvPr/>
          </p:nvCxnSpPr>
          <p:spPr>
            <a:xfrm>
              <a:off x="2098049" y="5591175"/>
              <a:ext cx="853765" cy="39921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8036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260A6-9FD8-BEC5-A8BC-FB6102817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D3ED04-CE37-99AF-2968-7116C096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A2FC-56DA-4BFF-A019-CA78EC289D17}" type="slidenum">
              <a:rPr lang="en-DE" smtClean="0"/>
              <a:t>40</a:t>
            </a:fld>
            <a:endParaRPr lang="en-DE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1576179-7F25-03DA-3EB4-90C84822D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71500"/>
            <a:ext cx="11138024" cy="3114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381161-1590-24CB-38C5-F4C53E7122C4}"/>
              </a:ext>
            </a:extLst>
          </p:cNvPr>
          <p:cNvSpPr txBox="1"/>
          <p:nvPr/>
        </p:nvSpPr>
        <p:spPr>
          <a:xfrm>
            <a:off x="605403" y="5287581"/>
            <a:ext cx="5536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Variance Bounding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0F30E4-4879-C91E-B75B-0E914DDFFA77}"/>
              </a:ext>
            </a:extLst>
          </p:cNvPr>
          <p:cNvSpPr txBox="1"/>
          <p:nvPr/>
        </p:nvSpPr>
        <p:spPr>
          <a:xfrm>
            <a:off x="6211019" y="5287582"/>
            <a:ext cx="5536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MSE Minimization</a:t>
            </a:r>
          </a:p>
        </p:txBody>
      </p:sp>
    </p:spTree>
    <p:extLst>
      <p:ext uri="{BB962C8B-B14F-4D97-AF65-F5344CB8AC3E}">
        <p14:creationId xmlns:p14="http://schemas.microsoft.com/office/powerpoint/2010/main" val="2376074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tro_area_spread">
            <a:hlinkClick r:id="" action="ppaction://media"/>
            <a:extLst>
              <a:ext uri="{FF2B5EF4-FFF2-40B4-BE49-F238E27FC236}">
                <a16:creationId xmlns:a16="http://schemas.microsoft.com/office/drawing/2014/main" id="{7F1E5FFA-CE41-F8B7-3B20-CFBDD3E19DD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lum bright="20000" contrast="33000"/>
          </a:blip>
          <a:stretch>
            <a:fillRect/>
          </a:stretch>
        </p:blipFill>
        <p:spPr>
          <a:xfrm>
            <a:off x="-276" y="0"/>
            <a:ext cx="12192276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7B7ABF-5D92-A8EE-8AC5-1CA68AB2B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bg1"/>
                </a:solidFill>
                <a:highlight>
                  <a:srgbClr val="000000"/>
                </a:highlight>
              </a:rPr>
              <a:t> Path Termination – Area-Spread Heuristic </a:t>
            </a:r>
            <a:r>
              <a:rPr lang="en-GB" sz="100">
                <a:solidFill>
                  <a:schemeClr val="bg1"/>
                </a:solidFill>
                <a:highlight>
                  <a:srgbClr val="000000"/>
                </a:highlight>
              </a:rPr>
              <a:t>.</a:t>
            </a:r>
            <a:endParaRPr lang="en-DE" sz="10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44" name="Triangle 43">
            <a:extLst>
              <a:ext uri="{FF2B5EF4-FFF2-40B4-BE49-F238E27FC236}">
                <a16:creationId xmlns:a16="http://schemas.microsoft.com/office/drawing/2014/main" id="{B1B5A894-3252-C3DC-04BE-CD1D73A9C930}"/>
              </a:ext>
            </a:extLst>
          </p:cNvPr>
          <p:cNvSpPr/>
          <p:nvPr/>
        </p:nvSpPr>
        <p:spPr>
          <a:xfrm rot="10146941">
            <a:off x="2548292" y="3471176"/>
            <a:ext cx="375186" cy="2193385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CDFF49-E80B-D57F-E838-69A46BCF8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51A2FC-56DA-4BFF-A019-CA78EC289D17}" type="slidenum">
              <a:rPr lang="en-DE" smtClean="0"/>
              <a:t>5</a:t>
            </a:fld>
            <a:endParaRPr lang="en-D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A60500B-8DE7-AF32-564B-B27372714D88}"/>
              </a:ext>
            </a:extLst>
          </p:cNvPr>
          <p:cNvSpPr/>
          <p:nvPr/>
        </p:nvSpPr>
        <p:spPr>
          <a:xfrm>
            <a:off x="2886891" y="5564777"/>
            <a:ext cx="129847" cy="13263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004826-21E1-3454-925E-9143DB9750F1}"/>
              </a:ext>
            </a:extLst>
          </p:cNvPr>
          <p:cNvSpPr txBox="1"/>
          <p:nvPr/>
        </p:nvSpPr>
        <p:spPr>
          <a:xfrm>
            <a:off x="6550456" y="1293886"/>
            <a:ext cx="3864179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1"/>
                </a:solidFill>
                <a:highlight>
                  <a:srgbClr val="000000"/>
                </a:highlight>
              </a:rPr>
              <a:t> Müller et al. 2021, Bekaert et al. 2003 </a:t>
            </a:r>
            <a:r>
              <a:rPr lang="en-GB" sz="100">
                <a:solidFill>
                  <a:schemeClr val="bg1"/>
                </a:solidFill>
                <a:highlight>
                  <a:srgbClr val="000000"/>
                </a:highlight>
              </a:rPr>
              <a:t>.</a:t>
            </a:r>
            <a:endParaRPr lang="en-US" sz="100">
              <a:highlight>
                <a:srgbClr val="000000"/>
              </a:highlight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515123D-CD2F-1C6E-7891-CEDB796E61CC}"/>
              </a:ext>
            </a:extLst>
          </p:cNvPr>
          <p:cNvSpPr/>
          <p:nvPr/>
        </p:nvSpPr>
        <p:spPr>
          <a:xfrm>
            <a:off x="2475471" y="3406266"/>
            <a:ext cx="129847" cy="13263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FDB2D4C-3F38-F34A-8283-D6C6D86EB594}"/>
              </a:ext>
            </a:extLst>
          </p:cNvPr>
          <p:cNvCxnSpPr>
            <a:cxnSpLocks/>
          </p:cNvCxnSpPr>
          <p:nvPr/>
        </p:nvCxnSpPr>
        <p:spPr>
          <a:xfrm flipH="1" flipV="1">
            <a:off x="2540395" y="3472585"/>
            <a:ext cx="411420" cy="2158511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4C9CFD0A-6BA6-1BB7-D1E8-B1FD9FB81E11}"/>
              </a:ext>
            </a:extLst>
          </p:cNvPr>
          <p:cNvSpPr/>
          <p:nvPr/>
        </p:nvSpPr>
        <p:spPr>
          <a:xfrm>
            <a:off x="2886892" y="5564777"/>
            <a:ext cx="129847" cy="13263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D1DA726-4810-2E93-3CBC-9DDE8CDE60E9}"/>
              </a:ext>
            </a:extLst>
          </p:cNvPr>
          <p:cNvGrpSpPr/>
          <p:nvPr/>
        </p:nvGrpSpPr>
        <p:grpSpPr>
          <a:xfrm>
            <a:off x="3078480" y="1997559"/>
            <a:ext cx="4944202" cy="3271958"/>
            <a:chOff x="3078480" y="1997559"/>
            <a:chExt cx="4944202" cy="327195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20521B8-0197-8CE1-568F-A8C93C4A3312}"/>
                </a:ext>
              </a:extLst>
            </p:cNvPr>
            <p:cNvSpPr/>
            <p:nvPr/>
          </p:nvSpPr>
          <p:spPr>
            <a:xfrm>
              <a:off x="3078480" y="2811780"/>
              <a:ext cx="457199" cy="455884"/>
            </a:xfrm>
            <a:prstGeom prst="rect">
              <a:avLst/>
            </a:prstGeom>
            <a:noFill/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743DB2B-5C8F-4B31-D70E-DAC742BFD9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78480" y="1997559"/>
              <a:ext cx="1662798" cy="81422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CF7FCB2-1D17-8DFE-F76E-C924428EF748}"/>
                </a:ext>
              </a:extLst>
            </p:cNvPr>
            <p:cNvCxnSpPr>
              <a:cxnSpLocks/>
            </p:cNvCxnSpPr>
            <p:nvPr/>
          </p:nvCxnSpPr>
          <p:spPr>
            <a:xfrm>
              <a:off x="3078480" y="3267664"/>
              <a:ext cx="1662798" cy="200185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4F1DFBB-3719-C44A-8E36-8D72CE255958}"/>
                </a:ext>
              </a:extLst>
            </p:cNvPr>
            <p:cNvCxnSpPr>
              <a:cxnSpLocks/>
            </p:cNvCxnSpPr>
            <p:nvPr/>
          </p:nvCxnSpPr>
          <p:spPr>
            <a:xfrm>
              <a:off x="3535679" y="3267664"/>
              <a:ext cx="4487003" cy="200185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03A1B31-7355-4774-294F-91474C61F6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5679" y="1997559"/>
              <a:ext cx="4487003" cy="81422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intro_area_spread_crop">
            <a:hlinkClick r:id="" action="ppaction://media"/>
            <a:extLst>
              <a:ext uri="{FF2B5EF4-FFF2-40B4-BE49-F238E27FC236}">
                <a16:creationId xmlns:a16="http://schemas.microsoft.com/office/drawing/2014/main" id="{65B0388C-A187-CD98-9666-CE9BCE766FA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lum bright="20000" contrast="33000"/>
          </a:blip>
          <a:stretch>
            <a:fillRect/>
          </a:stretch>
        </p:blipFill>
        <p:spPr>
          <a:xfrm>
            <a:off x="4764316" y="2013620"/>
            <a:ext cx="3239835" cy="323983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3706924-FF65-F5E2-1ECF-BC0195948516}"/>
              </a:ext>
            </a:extLst>
          </p:cNvPr>
          <p:cNvSpPr txBox="1"/>
          <p:nvPr/>
        </p:nvSpPr>
        <p:spPr>
          <a:xfrm>
            <a:off x="15332765" y="-3180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1636E6D-CD16-08AA-0A7F-749C2A5502A5}"/>
              </a:ext>
            </a:extLst>
          </p:cNvPr>
          <p:cNvGrpSpPr/>
          <p:nvPr/>
        </p:nvGrpSpPr>
        <p:grpSpPr>
          <a:xfrm>
            <a:off x="5999516" y="2318583"/>
            <a:ext cx="1774573" cy="1588676"/>
            <a:chOff x="5999516" y="2318583"/>
            <a:chExt cx="1774573" cy="1588676"/>
          </a:xfrm>
        </p:grpSpPr>
        <p:sp>
          <p:nvSpPr>
            <p:cNvPr id="45" name="Triangle 44">
              <a:extLst>
                <a:ext uri="{FF2B5EF4-FFF2-40B4-BE49-F238E27FC236}">
                  <a16:creationId xmlns:a16="http://schemas.microsoft.com/office/drawing/2014/main" id="{C0BCD7F6-FE42-75C0-4450-92771157B71D}"/>
                </a:ext>
              </a:extLst>
            </p:cNvPr>
            <p:cNvSpPr/>
            <p:nvPr/>
          </p:nvSpPr>
          <p:spPr>
            <a:xfrm rot="8579304">
              <a:off x="6194366" y="3514040"/>
              <a:ext cx="280016" cy="378116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rapezoid 45">
              <a:extLst>
                <a:ext uri="{FF2B5EF4-FFF2-40B4-BE49-F238E27FC236}">
                  <a16:creationId xmlns:a16="http://schemas.microsoft.com/office/drawing/2014/main" id="{53E478D0-35FF-D102-74B4-16DAB26E50D5}"/>
                </a:ext>
              </a:extLst>
            </p:cNvPr>
            <p:cNvSpPr/>
            <p:nvPr/>
          </p:nvSpPr>
          <p:spPr>
            <a:xfrm rot="13708638">
              <a:off x="6638707" y="2083485"/>
              <a:ext cx="496192" cy="1774573"/>
            </a:xfrm>
            <a:prstGeom prst="trapezoid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F345C03-D8B5-71A6-FD28-43AAE48CF335}"/>
                </a:ext>
              </a:extLst>
            </p:cNvPr>
            <p:cNvSpPr/>
            <p:nvPr/>
          </p:nvSpPr>
          <p:spPr>
            <a:xfrm>
              <a:off x="7491915" y="2318583"/>
              <a:ext cx="129847" cy="132638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51EC1164-AFA2-E649-7E84-6FD94462F5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6769" y="2384902"/>
              <a:ext cx="1340070" cy="1170093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93B761A-716D-077D-09B0-597959005E12}"/>
                </a:ext>
              </a:extLst>
            </p:cNvPr>
            <p:cNvSpPr/>
            <p:nvPr/>
          </p:nvSpPr>
          <p:spPr>
            <a:xfrm>
              <a:off x="6151846" y="3488676"/>
              <a:ext cx="129847" cy="132638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7C0DB89-4469-9D4E-53E5-798ED4EC142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16770" y="3556799"/>
              <a:ext cx="203521" cy="28233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529F82B-65AB-C5A8-553F-B9C6621C9CAC}"/>
                </a:ext>
              </a:extLst>
            </p:cNvPr>
            <p:cNvSpPr/>
            <p:nvPr/>
          </p:nvSpPr>
          <p:spPr>
            <a:xfrm>
              <a:off x="6355368" y="3774621"/>
              <a:ext cx="129847" cy="132638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C2CCFA1E-559C-3DE4-C27B-D9679498E679}"/>
              </a:ext>
            </a:extLst>
          </p:cNvPr>
          <p:cNvSpPr txBox="1"/>
          <p:nvPr/>
        </p:nvSpPr>
        <p:spPr>
          <a:xfrm>
            <a:off x="3499945" y="-5675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2EA623B-2730-06A5-3B34-259BC4B39B92}"/>
              </a:ext>
            </a:extLst>
          </p:cNvPr>
          <p:cNvSpPr txBox="1"/>
          <p:nvPr/>
        </p:nvSpPr>
        <p:spPr>
          <a:xfrm>
            <a:off x="2816772" y="-5570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0325768-32B3-0D9B-8BE9-67F40C0D6D16}"/>
              </a:ext>
            </a:extLst>
          </p:cNvPr>
          <p:cNvSpPr/>
          <p:nvPr/>
        </p:nvSpPr>
        <p:spPr>
          <a:xfrm>
            <a:off x="4741278" y="1997559"/>
            <a:ext cx="3281404" cy="3271958"/>
          </a:xfrm>
          <a:prstGeom prst="rect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 descr="Video camera with solid fill">
            <a:extLst>
              <a:ext uri="{FF2B5EF4-FFF2-40B4-BE49-F238E27FC236}">
                <a16:creationId xmlns:a16="http://schemas.microsoft.com/office/drawing/2014/main" id="{4C7A5E09-11E9-2325-06C3-ED74CB97EB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83650" y="4987261"/>
            <a:ext cx="914400" cy="9144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FB94D53-C0A0-B01D-3538-3144E3D862C0}"/>
              </a:ext>
            </a:extLst>
          </p:cNvPr>
          <p:cNvGrpSpPr/>
          <p:nvPr/>
        </p:nvGrpSpPr>
        <p:grpSpPr>
          <a:xfrm>
            <a:off x="2098049" y="5564777"/>
            <a:ext cx="918689" cy="132638"/>
            <a:chOff x="2098049" y="5564777"/>
            <a:chExt cx="918689" cy="13263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493E908-803B-6865-EA9E-B871259724E2}"/>
                </a:ext>
              </a:extLst>
            </p:cNvPr>
            <p:cNvSpPr/>
            <p:nvPr/>
          </p:nvSpPr>
          <p:spPr>
            <a:xfrm>
              <a:off x="2886891" y="5564777"/>
              <a:ext cx="129847" cy="132638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F0AD6A9-651E-9342-283C-628357F99E90}"/>
                </a:ext>
              </a:extLst>
            </p:cNvPr>
            <p:cNvCxnSpPr>
              <a:cxnSpLocks/>
            </p:cNvCxnSpPr>
            <p:nvPr/>
          </p:nvCxnSpPr>
          <p:spPr>
            <a:xfrm>
              <a:off x="2098049" y="5591175"/>
              <a:ext cx="853765" cy="39921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4FEA7C6-DF1E-4B81-1C10-81945DC841A0}"/>
              </a:ext>
            </a:extLst>
          </p:cNvPr>
          <p:cNvSpPr txBox="1"/>
          <p:nvPr/>
        </p:nvSpPr>
        <p:spPr>
          <a:xfrm>
            <a:off x="64168" y="6352143"/>
            <a:ext cx="5131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highlight>
                  <a:srgbClr val="000000"/>
                </a:highlight>
              </a:rPr>
              <a:t>Path Tracer + Radiance Cache (1spp, Area-Spread)</a:t>
            </a:r>
            <a:endParaRPr lang="en-DE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DABEB4-312A-D65A-1AAB-71198E82EC28}"/>
              </a:ext>
            </a:extLst>
          </p:cNvPr>
          <p:cNvSpPr txBox="1"/>
          <p:nvPr/>
        </p:nvSpPr>
        <p:spPr>
          <a:xfrm>
            <a:off x="6152148" y="6352143"/>
            <a:ext cx="898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highlight>
                  <a:srgbClr val="000000"/>
                </a:highlight>
              </a:rPr>
              <a:t>+ SVGF</a:t>
            </a:r>
            <a:endParaRPr lang="en-DE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0344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18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2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5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xample">
            <a:hlinkClick r:id="" action="ppaction://media"/>
            <a:extLst>
              <a:ext uri="{FF2B5EF4-FFF2-40B4-BE49-F238E27FC236}">
                <a16:creationId xmlns:a16="http://schemas.microsoft.com/office/drawing/2014/main" id="{37B571FA-4676-7EF8-A0ED-A367C43EB8E3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06222" y="-1277252"/>
            <a:ext cx="15804444" cy="889000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4E1A6FF-98B8-3EE4-A489-593B8BC0C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</a:rPr>
              <a:t> Denoiser Behavior Towards Noise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CD0619-C6CD-4BD3-C527-9270CE130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A2FC-56DA-4BFF-A019-CA78EC289D17}" type="slidenum">
              <a:rPr lang="en-DE" smtClean="0"/>
              <a:t>6</a:t>
            </a:fld>
            <a:endParaRPr lang="en-D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521714-EAAB-DD64-93A8-D96A517F4908}"/>
              </a:ext>
            </a:extLst>
          </p:cNvPr>
          <p:cNvSpPr txBox="1"/>
          <p:nvPr/>
        </p:nvSpPr>
        <p:spPr>
          <a:xfrm>
            <a:off x="838200" y="5987018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highlight>
                  <a:srgbClr val="000000"/>
                </a:highlight>
              </a:rPr>
              <a:t>Goal: Explicitly control image variance</a:t>
            </a:r>
          </a:p>
        </p:txBody>
      </p:sp>
    </p:spTree>
    <p:extLst>
      <p:ext uri="{BB962C8B-B14F-4D97-AF65-F5344CB8AC3E}">
        <p14:creationId xmlns:p14="http://schemas.microsoft.com/office/powerpoint/2010/main" val="5250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260A6-9FD8-BEC5-A8BC-FB6102817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D3ED04-CE37-99AF-2968-7116C096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A2FC-56DA-4BFF-A019-CA78EC289D17}" type="slidenum">
              <a:rPr lang="en-DE" smtClean="0"/>
              <a:t>7</a:t>
            </a:fld>
            <a:endParaRPr lang="en-DE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1576179-7F25-03DA-3EB4-90C84822D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71500"/>
            <a:ext cx="11138024" cy="3114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381161-1590-24CB-38C5-F4C53E7122C4}"/>
              </a:ext>
            </a:extLst>
          </p:cNvPr>
          <p:cNvSpPr txBox="1"/>
          <p:nvPr/>
        </p:nvSpPr>
        <p:spPr>
          <a:xfrm>
            <a:off x="605403" y="5287581"/>
            <a:ext cx="5536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Variance Bounding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0F30E4-4879-C91E-B75B-0E914DDFFA77}"/>
              </a:ext>
            </a:extLst>
          </p:cNvPr>
          <p:cNvSpPr txBox="1"/>
          <p:nvPr/>
        </p:nvSpPr>
        <p:spPr>
          <a:xfrm>
            <a:off x="6211019" y="5287582"/>
            <a:ext cx="5536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MSE Minimization</a:t>
            </a:r>
          </a:p>
        </p:txBody>
      </p:sp>
    </p:spTree>
    <p:extLst>
      <p:ext uri="{BB962C8B-B14F-4D97-AF65-F5344CB8AC3E}">
        <p14:creationId xmlns:p14="http://schemas.microsoft.com/office/powerpoint/2010/main" val="3539998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120C3E-E680-819C-D737-FEF21F5B1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Approach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129DC3E1-5994-BFF6-B2A9-AA5889FE4EE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/>
                  <a:t>Optimize </a:t>
                </a:r>
                <a:r>
                  <a:rPr lang="en-US" b="1"/>
                  <a:t>global</a:t>
                </a:r>
                <a:r>
                  <a:rPr lang="en-US"/>
                  <a:t> target through </a:t>
                </a:r>
                <a:r>
                  <a:rPr lang="en-US" b="1"/>
                  <a:t>local</a:t>
                </a:r>
                <a:r>
                  <a:rPr lang="en-US"/>
                  <a:t> decisions</a:t>
                </a:r>
              </a:p>
              <a:p>
                <a:r>
                  <a:rPr lang="en-US"/>
                  <a:t>Exploit monotonicity of expectation operator:</a:t>
                </a:r>
              </a:p>
              <a:p>
                <a:endParaRPr lang="en-US" sz="50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⏟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≤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groupChr>
                      <m:r>
                        <a:rPr lang="de-DE" i="1">
                          <a:latin typeface="Cambria Math" panose="02040503050406030204" pitchFamily="18" charset="0"/>
                        </a:rPr>
                        <m:t> ⇒</m:t>
                      </m:r>
                      <m:groupChr>
                        <m:groupChrPr>
                          <m:chr m:val="⏟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≤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</m:e>
                      </m:groupChr>
                    </m:oMath>
                  </m:oMathPara>
                </a14:m>
                <a:endParaRPr lang="en-US"/>
              </a:p>
              <a:p>
                <a:pPr marL="0" indent="0">
                  <a:buNone/>
                </a:pPr>
                <a:endParaRPr lang="en-US"/>
              </a:p>
              <a:p>
                <a:r>
                  <a:rPr lang="en-US"/>
                  <a:t>In our case: path space expectation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/>
                  <a:t> 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129DC3E1-5994-BFF6-B2A9-AA5889FE4E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FAA2E9-CE0B-2013-FD5D-1869F1ACA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A2FC-56DA-4BFF-A019-CA78EC289D17}" type="slidenum">
              <a:rPr lang="en-DE" smtClean="0"/>
              <a:t>8</a:t>
            </a:fld>
            <a:endParaRPr lang="en-D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EC2832-2705-CC85-CC48-217FFEBB01E6}"/>
              </a:ext>
            </a:extLst>
          </p:cNvPr>
          <p:cNvSpPr txBox="1"/>
          <p:nvPr/>
        </p:nvSpPr>
        <p:spPr>
          <a:xfrm>
            <a:off x="3983736" y="3595114"/>
            <a:ext cx="1741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local</a:t>
            </a:r>
            <a:r>
              <a:rPr lang="en-US"/>
              <a:t> decision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04A684-187D-0390-E01B-A9E41B66E5D0}"/>
              </a:ext>
            </a:extLst>
          </p:cNvPr>
          <p:cNvSpPr txBox="1"/>
          <p:nvPr/>
        </p:nvSpPr>
        <p:spPr>
          <a:xfrm>
            <a:off x="5980270" y="3595114"/>
            <a:ext cx="1741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global</a:t>
            </a:r>
            <a:r>
              <a:rPr lang="en-US"/>
              <a:t> target</a:t>
            </a:r>
          </a:p>
        </p:txBody>
      </p:sp>
    </p:spTree>
    <p:extLst>
      <p:ext uri="{BB962C8B-B14F-4D97-AF65-F5344CB8AC3E}">
        <p14:creationId xmlns:p14="http://schemas.microsoft.com/office/powerpoint/2010/main" val="1732490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260A6-9FD8-BEC5-A8BC-FB6102817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D3ED04-CE37-99AF-2968-7116C096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A2FC-56DA-4BFF-A019-CA78EC289D17}" type="slidenum">
              <a:rPr lang="en-DE" smtClean="0"/>
              <a:t>9</a:t>
            </a:fld>
            <a:endParaRPr lang="en-DE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1576179-7F25-03DA-3EB4-90C84822D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71500"/>
            <a:ext cx="11138024" cy="3114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381161-1590-24CB-38C5-F4C53E7122C4}"/>
              </a:ext>
            </a:extLst>
          </p:cNvPr>
          <p:cNvSpPr txBox="1"/>
          <p:nvPr/>
        </p:nvSpPr>
        <p:spPr>
          <a:xfrm>
            <a:off x="605403" y="5287581"/>
            <a:ext cx="5536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Variance Bounding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0F30E4-4879-C91E-B75B-0E914DDFFA77}"/>
              </a:ext>
            </a:extLst>
          </p:cNvPr>
          <p:cNvSpPr txBox="1"/>
          <p:nvPr/>
        </p:nvSpPr>
        <p:spPr>
          <a:xfrm>
            <a:off x="6211019" y="5287582"/>
            <a:ext cx="5536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MSE Minimization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14AB09-990C-680D-DC27-85ED92D91AE6}"/>
              </a:ext>
            </a:extLst>
          </p:cNvPr>
          <p:cNvSpPr/>
          <p:nvPr/>
        </p:nvSpPr>
        <p:spPr>
          <a:xfrm>
            <a:off x="524107" y="1784195"/>
            <a:ext cx="5710734" cy="402660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307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877</Words>
  <Application>Microsoft Office PowerPoint</Application>
  <PresentationFormat>Breitbild</PresentationFormat>
  <Paragraphs>397</Paragraphs>
  <Slides>40</Slides>
  <Notes>39</Notes>
  <HiddenSlides>0</HiddenSlides>
  <MMClips>17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6" baseType="lpstr">
      <vt:lpstr>Aptos</vt:lpstr>
      <vt:lpstr>Aptos Display</vt:lpstr>
      <vt:lpstr>Arial</vt:lpstr>
      <vt:lpstr>Calibri</vt:lpstr>
      <vt:lpstr>Cambria Math</vt:lpstr>
      <vt:lpstr>Office Theme</vt:lpstr>
      <vt:lpstr>Optimizing Path Termination for Radiance Caching Through Explicit Variance Trading</vt:lpstr>
      <vt:lpstr>Real-Time Path Tracing</vt:lpstr>
      <vt:lpstr> Radiance Caching – Primary .</vt:lpstr>
      <vt:lpstr> Path Termination – Secondary .</vt:lpstr>
      <vt:lpstr> Path Termination – Area-Spread Heuristic .</vt:lpstr>
      <vt:lpstr> Denoiser Behavior Towards Noise</vt:lpstr>
      <vt:lpstr>Overview</vt:lpstr>
      <vt:lpstr>Common Approach</vt:lpstr>
      <vt:lpstr>Overview</vt:lpstr>
      <vt:lpstr>Approach </vt:lpstr>
      <vt:lpstr>Terminology</vt:lpstr>
      <vt:lpstr>Reformulating Variance</vt:lpstr>
      <vt:lpstr>Reformulating Variance</vt:lpstr>
      <vt:lpstr>Local Variance Estimation</vt:lpstr>
      <vt:lpstr>Reformulating Variance</vt:lpstr>
      <vt:lpstr>Reformulating Variance</vt:lpstr>
      <vt:lpstr>Algorithm</vt:lpstr>
      <vt:lpstr>Discrete Analogue of Path Tracer</vt:lpstr>
      <vt:lpstr> Real Path Tracer – Variance Bounding .</vt:lpstr>
      <vt:lpstr>Application to Path Tracer</vt:lpstr>
      <vt:lpstr>Comparison to Area-Spread</vt:lpstr>
      <vt:lpstr>Discussion</vt:lpstr>
      <vt:lpstr>Overview</vt:lpstr>
      <vt:lpstr>Approach</vt:lpstr>
      <vt:lpstr>Approach</vt:lpstr>
      <vt:lpstr>Local Bias Estimation</vt:lpstr>
      <vt:lpstr>Squared Expectations</vt:lpstr>
      <vt:lpstr>Bias Estimation</vt:lpstr>
      <vt:lpstr>Squared Expectations</vt:lpstr>
      <vt:lpstr>Equal-Time Convergence of Bias Estimation</vt:lpstr>
      <vt:lpstr>Termination Algorithm</vt:lpstr>
      <vt:lpstr>Discrete Analogue of Path Tracer</vt:lpstr>
      <vt:lpstr>Discrete Analogue of Path Tracer</vt:lpstr>
      <vt:lpstr>Discrete Analogue of Path Tracer</vt:lpstr>
      <vt:lpstr>Discrete Analogue of Path Tracer</vt:lpstr>
      <vt:lpstr> Path Tracer .</vt:lpstr>
      <vt:lpstr>Comparison</vt:lpstr>
      <vt:lpstr>Comparison</vt:lpstr>
      <vt:lpstr>Discussion</vt:lpstr>
      <vt:lpstr>Overview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2024-07-27T14:46:12Z</dcterms:created>
  <dcterms:modified xsi:type="dcterms:W3CDTF">2024-07-27T18:04:09Z</dcterms:modified>
</cp:coreProperties>
</file>