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338" r:id="rId3"/>
    <p:sldId id="353" r:id="rId4"/>
    <p:sldId id="376" r:id="rId5"/>
    <p:sldId id="345" r:id="rId6"/>
    <p:sldId id="355" r:id="rId7"/>
    <p:sldId id="354" r:id="rId8"/>
    <p:sldId id="341" r:id="rId9"/>
    <p:sldId id="342" r:id="rId10"/>
    <p:sldId id="365" r:id="rId11"/>
    <p:sldId id="366" r:id="rId12"/>
    <p:sldId id="377" r:id="rId13"/>
    <p:sldId id="265" r:id="rId14"/>
    <p:sldId id="347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348" r:id="rId23"/>
    <p:sldId id="288" r:id="rId24"/>
    <p:sldId id="300" r:id="rId25"/>
    <p:sldId id="367" r:id="rId26"/>
    <p:sldId id="375" r:id="rId27"/>
    <p:sldId id="374" r:id="rId28"/>
    <p:sldId id="373" r:id="rId29"/>
    <p:sldId id="372" r:id="rId30"/>
    <p:sldId id="371" r:id="rId31"/>
    <p:sldId id="370" r:id="rId32"/>
    <p:sldId id="369" r:id="rId33"/>
    <p:sldId id="368" r:id="rId34"/>
    <p:sldId id="298" r:id="rId35"/>
    <p:sldId id="321" r:id="rId36"/>
    <p:sldId id="322" r:id="rId37"/>
    <p:sldId id="323" r:id="rId38"/>
    <p:sldId id="324" r:id="rId39"/>
    <p:sldId id="380" r:id="rId40"/>
    <p:sldId id="384" r:id="rId41"/>
    <p:sldId id="383" r:id="rId42"/>
    <p:sldId id="382" r:id="rId43"/>
    <p:sldId id="381" r:id="rId44"/>
    <p:sldId id="349" r:id="rId45"/>
    <p:sldId id="356" r:id="rId46"/>
    <p:sldId id="357" r:id="rId47"/>
    <p:sldId id="358" r:id="rId48"/>
    <p:sldId id="359" r:id="rId49"/>
    <p:sldId id="301" r:id="rId50"/>
    <p:sldId id="302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7" r:id="rId63"/>
    <p:sldId id="318" r:id="rId64"/>
    <p:sldId id="319" r:id="rId65"/>
    <p:sldId id="350" r:id="rId66"/>
    <p:sldId id="351" r:id="rId67"/>
    <p:sldId id="362" r:id="rId68"/>
    <p:sldId id="364" r:id="rId69"/>
    <p:sldId id="325" r:id="rId70"/>
    <p:sldId id="329" r:id="rId71"/>
    <p:sldId id="336" r:id="rId72"/>
    <p:sldId id="361" r:id="rId73"/>
    <p:sldId id="360" r:id="rId74"/>
    <p:sldId id="352" r:id="rId75"/>
    <p:sldId id="330" r:id="rId76"/>
    <p:sldId id="267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BC6"/>
    <a:srgbClr val="6690C8"/>
    <a:srgbClr val="5D89C3"/>
    <a:srgbClr val="3C6BAA"/>
    <a:srgbClr val="4276BC"/>
    <a:srgbClr val="5584C3"/>
    <a:srgbClr val="618DC7"/>
    <a:srgbClr val="779DCF"/>
    <a:srgbClr val="99B5DB"/>
    <a:srgbClr val="A9C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1" autoAdjust="0"/>
    <p:restoredTop sz="94660"/>
  </p:normalViewPr>
  <p:slideViewPr>
    <p:cSldViewPr>
      <p:cViewPr>
        <p:scale>
          <a:sx n="100" d="100"/>
          <a:sy n="100" d="100"/>
        </p:scale>
        <p:origin x="-16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09F8E-BC73-446A-8931-714652E9F20C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A3B82-826C-4557-BE4F-FC864B64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9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3B82-826C-4557-BE4F-FC864B6460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1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0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5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1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4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2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7EA6-0DD8-4734-A4CB-92C808DC21EB}" type="datetimeFigureOut">
              <a:rPr lang="en-US" smtClean="0"/>
              <a:t>25/4/2014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4335-061E-4DD1-84F2-588E5B2E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3.jpeg"/><Relationship Id="rId4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3.jpeg"/><Relationship Id="rId4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482975"/>
            <a:ext cx="7772400" cy="1241425"/>
          </a:xfrm>
        </p:spPr>
        <p:txBody>
          <a:bodyPr>
            <a:normAutofit/>
          </a:bodyPr>
          <a:lstStyle/>
          <a:p>
            <a:r>
              <a:rPr lang="en-US" sz="3600" cap="small" dirty="0" smtClean="0"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Interactive Light Scattering with </a:t>
            </a:r>
            <a:r>
              <a:rPr lang="en-US" sz="3600" b="1" cap="small" dirty="0" smtClean="0"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Principal-Ordinate Propagation</a:t>
            </a:r>
            <a:endParaRPr lang="en-US" sz="3600" b="1" cap="small" dirty="0"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33450" y="5105400"/>
            <a:ext cx="7315200" cy="381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Oskar Elek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  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Tobias Ritschel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  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Carsten Dachsbacher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(4)  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Hans-Peter Seidel 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(1,3)</a:t>
            </a:r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57300" y="5586066"/>
            <a:ext cx="6591300" cy="662334"/>
            <a:chOff x="596522" y="5791781"/>
            <a:chExt cx="7918828" cy="795732"/>
          </a:xfrm>
        </p:grpSpPr>
        <p:pic>
          <p:nvPicPr>
            <p:cNvPr id="8" name="Picture 4" descr="D:\MPI\Documents\Logos\MPII_logo_narrow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22" y="5899424"/>
              <a:ext cx="2127628" cy="580447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D:\MPI\Documents\Logos\Ud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202" y="5884688"/>
              <a:ext cx="1518376" cy="609918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3" descr="D:\MPI\Documents\Logos\MMCI_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150" y="5791781"/>
              <a:ext cx="1457422" cy="795732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ile:Logo KIT.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550" y="5827698"/>
              <a:ext cx="1447800" cy="72390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74942" y="107969"/>
            <a:ext cx="8394117" cy="606406"/>
            <a:chOff x="374942" y="164383"/>
            <a:chExt cx="8394117" cy="606406"/>
          </a:xfrm>
        </p:grpSpPr>
        <p:pic>
          <p:nvPicPr>
            <p:cNvPr id="15" name="Picture 2" descr="http://web.cs.dal.ca/~sbrooks/gi2012/GI_logo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321" y="183433"/>
              <a:ext cx="870906" cy="587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3630979" y="164383"/>
              <a:ext cx="2922221" cy="5873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20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63500" algn="ctr" rotWithShape="0">
                      <a:prstClr val="black">
                        <a:alpha val="15000"/>
                      </a:prstClr>
                    </a:outerShdw>
                  </a:effectLst>
                  <a:latin typeface="+mn-lt"/>
                  <a:ea typeface="Adobe Fan Heiti Std B" pitchFamily="34" charset="-128"/>
                </a:rPr>
                <a:t>Graphics Interface </a:t>
              </a:r>
              <a:r>
                <a:rPr lang="en-GB" sz="2000" b="1" dirty="0" smtClean="0">
                  <a:effectLst>
                    <a:outerShdw blurRad="63500" algn="ctr" rotWithShape="0">
                      <a:prstClr val="black">
                        <a:alpha val="15000"/>
                      </a:prstClr>
                    </a:outerShdw>
                  </a:effectLst>
                  <a:latin typeface="+mn-lt"/>
                  <a:ea typeface="Adobe Fan Heiti Std B" pitchFamily="34" charset="-128"/>
                </a:rPr>
                <a:t>2014</a:t>
              </a:r>
            </a:p>
            <a:p>
              <a:pPr algn="l"/>
              <a:r>
                <a:rPr lang="en-US" sz="1200" b="1" dirty="0">
                  <a:effectLst>
                    <a:outerShdw blurRad="63500" algn="ctr" rotWithShape="0">
                      <a:prstClr val="black">
                        <a:alpha val="15000"/>
                      </a:prstClr>
                    </a:outerShdw>
                  </a:effectLst>
                  <a:latin typeface="+mn-lt"/>
                  <a:ea typeface="Adobe Fan Heiti Std B" pitchFamily="34" charset="-128"/>
                </a:rPr>
                <a:t>May 7th to 9th, Montreal, Quebec, Canada</a:t>
              </a:r>
              <a:endParaRPr lang="en-GB" sz="1200" b="1" dirty="0"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  <a:latin typeface="+mn-lt"/>
                <a:ea typeface="Adobe Fan Heiti Std B" pitchFamily="34" charset="-128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74942" y="477111"/>
              <a:ext cx="8394117" cy="0"/>
              <a:chOff x="304800" y="477111"/>
              <a:chExt cx="8394117" cy="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H="1">
                <a:off x="304800" y="477111"/>
                <a:ext cx="2128888" cy="0"/>
              </a:xfrm>
              <a:prstGeom prst="line">
                <a:avLst/>
              </a:prstGeom>
              <a:ln w="19050"/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6570029" y="477111"/>
                <a:ext cx="2128888" cy="0"/>
              </a:xfrm>
              <a:prstGeom prst="line">
                <a:avLst/>
              </a:prstGeom>
              <a:ln w="19050"/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8" name="Straight Connector 37"/>
          <p:cNvCxnSpPr/>
          <p:nvPr/>
        </p:nvCxnSpPr>
        <p:spPr>
          <a:xfrm flipH="1">
            <a:off x="374942" y="6705600"/>
            <a:ext cx="8394117" cy="0"/>
          </a:xfrm>
          <a:prstGeom prst="line">
            <a:avLst/>
          </a:prstGeom>
          <a:ln w="19050"/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309563" y="914400"/>
            <a:ext cx="8524875" cy="2084402"/>
            <a:chOff x="226229" y="2571750"/>
            <a:chExt cx="10128497" cy="2476500"/>
          </a:xfrm>
        </p:grpSpPr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29" y="2571750"/>
              <a:ext cx="2482128" cy="247650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791" y="2571750"/>
              <a:ext cx="2482128" cy="247650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354" y="2571750"/>
              <a:ext cx="2482128" cy="247650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9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"/>
            <a:stretch/>
          </p:blipFill>
          <p:spPr bwMode="auto">
            <a:xfrm>
              <a:off x="7883477" y="2571750"/>
              <a:ext cx="2471249" cy="247650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79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8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" descr="D:\MPI\Talks\2013\12_ThesisProposal\evaluation_clo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59271"/>
            <a:ext cx="6019800" cy="3855729"/>
          </a:xfrm>
          <a:prstGeom prst="rect">
            <a:avLst/>
          </a:prstGeom>
          <a:ln>
            <a:noFill/>
          </a:ln>
          <a:effectLst>
            <a:outerShdw blurRad="88900" algn="tl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/>
              <a:t>Finite </a:t>
            </a:r>
            <a:r>
              <a:rPr lang="en-US" cap="small" dirty="0" smtClean="0"/>
              <a:t>Elements</a:t>
            </a:r>
            <a:endParaRPr lang="en-US" cap="small" dirty="0"/>
          </a:p>
        </p:txBody>
      </p:sp>
      <p:grpSp>
        <p:nvGrpSpPr>
          <p:cNvPr id="2" name="Group 1"/>
          <p:cNvGrpSpPr/>
          <p:nvPr/>
        </p:nvGrpSpPr>
        <p:grpSpPr>
          <a:xfrm>
            <a:off x="2362200" y="1600200"/>
            <a:ext cx="6400800" cy="4267200"/>
            <a:chOff x="2362200" y="1600200"/>
            <a:chExt cx="6400800" cy="4267200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cxnSp>
          <p:nvCxnSpPr>
            <p:cNvPr id="101" name="Gerade Verbindung 43"/>
            <p:cNvCxnSpPr/>
            <p:nvPr/>
          </p:nvCxnSpPr>
          <p:spPr>
            <a:xfrm>
              <a:off x="2362200" y="16002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44"/>
            <p:cNvCxnSpPr/>
            <p:nvPr/>
          </p:nvCxnSpPr>
          <p:spPr>
            <a:xfrm>
              <a:off x="2362200" y="245364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45"/>
            <p:cNvCxnSpPr/>
            <p:nvPr/>
          </p:nvCxnSpPr>
          <p:spPr>
            <a:xfrm>
              <a:off x="2362200" y="330708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46"/>
            <p:cNvCxnSpPr/>
            <p:nvPr/>
          </p:nvCxnSpPr>
          <p:spPr>
            <a:xfrm>
              <a:off x="2362200" y="416052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47"/>
            <p:cNvCxnSpPr/>
            <p:nvPr/>
          </p:nvCxnSpPr>
          <p:spPr>
            <a:xfrm>
              <a:off x="2362200" y="501396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48"/>
            <p:cNvCxnSpPr/>
            <p:nvPr/>
          </p:nvCxnSpPr>
          <p:spPr>
            <a:xfrm flipV="1">
              <a:off x="23622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49"/>
            <p:cNvCxnSpPr/>
            <p:nvPr/>
          </p:nvCxnSpPr>
          <p:spPr>
            <a:xfrm flipV="1">
              <a:off x="364236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50"/>
            <p:cNvCxnSpPr/>
            <p:nvPr/>
          </p:nvCxnSpPr>
          <p:spPr>
            <a:xfrm flipV="1">
              <a:off x="492252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51"/>
            <p:cNvCxnSpPr/>
            <p:nvPr/>
          </p:nvCxnSpPr>
          <p:spPr>
            <a:xfrm flipV="1">
              <a:off x="620268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52"/>
            <p:cNvCxnSpPr/>
            <p:nvPr/>
          </p:nvCxnSpPr>
          <p:spPr>
            <a:xfrm flipV="1">
              <a:off x="748284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53"/>
            <p:cNvCxnSpPr/>
            <p:nvPr/>
          </p:nvCxnSpPr>
          <p:spPr>
            <a:xfrm flipV="1">
              <a:off x="87630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54"/>
            <p:cNvCxnSpPr/>
            <p:nvPr/>
          </p:nvCxnSpPr>
          <p:spPr>
            <a:xfrm>
              <a:off x="2362200" y="58674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3642360" y="3914774"/>
            <a:ext cx="1280160" cy="245745"/>
          </a:xfrm>
          <a:prstGeom prst="rect">
            <a:avLst/>
          </a:prstGeom>
          <a:solidFill>
            <a:srgbClr val="5684C2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42360" y="2686050"/>
            <a:ext cx="1280160" cy="621030"/>
          </a:xfrm>
          <a:prstGeom prst="rect">
            <a:avLst/>
          </a:prstGeom>
          <a:solidFill>
            <a:srgbClr val="D7E2F1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42360" y="4419600"/>
            <a:ext cx="1280160" cy="594360"/>
          </a:xfrm>
          <a:prstGeom prst="rect">
            <a:avLst/>
          </a:prstGeom>
          <a:solidFill>
            <a:srgbClr val="CAD9EC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922520" y="3724275"/>
            <a:ext cx="1280160" cy="436244"/>
          </a:xfrm>
          <a:prstGeom prst="rect">
            <a:avLst/>
          </a:prstGeom>
          <a:solidFill>
            <a:srgbClr val="81A3D1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62200" y="3390900"/>
            <a:ext cx="1280160" cy="769620"/>
          </a:xfrm>
          <a:prstGeom prst="rect">
            <a:avLst/>
          </a:prstGeom>
          <a:solidFill>
            <a:srgbClr val="F0F4FA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rot="16200000" flipV="1">
            <a:off x="3566160" y="3547106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293870" y="3048000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293870" y="4038600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 flipH="1" flipV="1">
            <a:off x="4998720" y="3547105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642360" y="3307079"/>
            <a:ext cx="1280160" cy="853439"/>
          </a:xfrm>
          <a:prstGeom prst="rect">
            <a:avLst/>
          </a:prstGeom>
          <a:noFill/>
          <a:ln w="76200">
            <a:solidFill>
              <a:srgbClr val="4F81B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457200" y="3286125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" descr="D:\MPI\Talks\2013\12_ThesisProposal\evaluation_clo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59271"/>
            <a:ext cx="6019800" cy="3855729"/>
          </a:xfrm>
          <a:prstGeom prst="rect">
            <a:avLst/>
          </a:prstGeom>
          <a:ln>
            <a:noFill/>
          </a:ln>
          <a:effectLst>
            <a:outerShdw blurRad="88900" algn="tl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Finite Elements</a:t>
            </a:r>
            <a:endParaRPr lang="en-US" cap="small" dirty="0"/>
          </a:p>
        </p:txBody>
      </p:sp>
      <p:pic>
        <p:nvPicPr>
          <p:cNvPr id="90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457200" y="3286125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62200" y="1600200"/>
            <a:ext cx="6400800" cy="4267200"/>
            <a:chOff x="2362200" y="1600200"/>
            <a:chExt cx="6400800" cy="4267200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cxnSp>
          <p:nvCxnSpPr>
            <p:cNvPr id="101" name="Gerade Verbindung 43"/>
            <p:cNvCxnSpPr/>
            <p:nvPr/>
          </p:nvCxnSpPr>
          <p:spPr>
            <a:xfrm>
              <a:off x="2362200" y="16002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44"/>
            <p:cNvCxnSpPr/>
            <p:nvPr/>
          </p:nvCxnSpPr>
          <p:spPr>
            <a:xfrm>
              <a:off x="2362200" y="245364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45"/>
            <p:cNvCxnSpPr/>
            <p:nvPr/>
          </p:nvCxnSpPr>
          <p:spPr>
            <a:xfrm>
              <a:off x="2362200" y="330708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46"/>
            <p:cNvCxnSpPr/>
            <p:nvPr/>
          </p:nvCxnSpPr>
          <p:spPr>
            <a:xfrm>
              <a:off x="2362200" y="416052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47"/>
            <p:cNvCxnSpPr/>
            <p:nvPr/>
          </p:nvCxnSpPr>
          <p:spPr>
            <a:xfrm>
              <a:off x="2362200" y="501396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48"/>
            <p:cNvCxnSpPr/>
            <p:nvPr/>
          </p:nvCxnSpPr>
          <p:spPr>
            <a:xfrm flipV="1">
              <a:off x="23622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49"/>
            <p:cNvCxnSpPr/>
            <p:nvPr/>
          </p:nvCxnSpPr>
          <p:spPr>
            <a:xfrm flipV="1">
              <a:off x="364236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50"/>
            <p:cNvCxnSpPr/>
            <p:nvPr/>
          </p:nvCxnSpPr>
          <p:spPr>
            <a:xfrm flipV="1">
              <a:off x="492252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51"/>
            <p:cNvCxnSpPr/>
            <p:nvPr/>
          </p:nvCxnSpPr>
          <p:spPr>
            <a:xfrm flipV="1">
              <a:off x="620268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52"/>
            <p:cNvCxnSpPr/>
            <p:nvPr/>
          </p:nvCxnSpPr>
          <p:spPr>
            <a:xfrm flipV="1">
              <a:off x="748284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53"/>
            <p:cNvCxnSpPr/>
            <p:nvPr/>
          </p:nvCxnSpPr>
          <p:spPr>
            <a:xfrm flipV="1">
              <a:off x="87630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54"/>
            <p:cNvCxnSpPr/>
            <p:nvPr/>
          </p:nvCxnSpPr>
          <p:spPr>
            <a:xfrm>
              <a:off x="2362200" y="58674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5" name="TextBox 5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362200" y="1676400"/>
            <a:ext cx="1280160" cy="777240"/>
          </a:xfrm>
          <a:prstGeom prst="rect">
            <a:avLst/>
          </a:prstGeom>
          <a:solidFill>
            <a:srgbClr val="F6F9FC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362200" y="2667000"/>
            <a:ext cx="1280160" cy="640080"/>
          </a:xfrm>
          <a:prstGeom prst="rect">
            <a:avLst/>
          </a:prstGeom>
          <a:solidFill>
            <a:srgbClr val="DDE6F3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362200" y="3505200"/>
            <a:ext cx="1280160" cy="655320"/>
          </a:xfrm>
          <a:prstGeom prst="rect">
            <a:avLst/>
          </a:prstGeom>
          <a:solidFill>
            <a:srgbClr val="DDE6F3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2362200" y="4333875"/>
            <a:ext cx="1280160" cy="680084"/>
          </a:xfrm>
          <a:prstGeom prst="rect">
            <a:avLst/>
          </a:prstGeom>
          <a:solidFill>
            <a:srgbClr val="DDE6F3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2362200" y="5086350"/>
            <a:ext cx="1280160" cy="781049"/>
          </a:xfrm>
          <a:prstGeom prst="rect">
            <a:avLst/>
          </a:prstGeom>
          <a:solidFill>
            <a:srgbClr val="F6F9FC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642360" y="1859270"/>
            <a:ext cx="1280160" cy="594370"/>
          </a:xfrm>
          <a:prstGeom prst="rect">
            <a:avLst/>
          </a:prstGeom>
          <a:solidFill>
            <a:srgbClr val="DAE4F2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642360" y="2838450"/>
            <a:ext cx="1280160" cy="468630"/>
          </a:xfrm>
          <a:prstGeom prst="rect">
            <a:avLst/>
          </a:prstGeom>
          <a:solidFill>
            <a:srgbClr val="A2BCDE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642360" y="3714750"/>
            <a:ext cx="1280160" cy="445770"/>
          </a:xfrm>
          <a:prstGeom prst="rect">
            <a:avLst/>
          </a:prstGeom>
          <a:solidFill>
            <a:srgbClr val="A2BCDE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3642360" y="4572000"/>
            <a:ext cx="1280160" cy="441960"/>
          </a:xfrm>
          <a:prstGeom prst="rect">
            <a:avLst/>
          </a:prstGeom>
          <a:solidFill>
            <a:srgbClr val="A2BCDE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3642360" y="5276850"/>
            <a:ext cx="1280160" cy="590549"/>
          </a:xfrm>
          <a:prstGeom prst="rect">
            <a:avLst/>
          </a:prstGeom>
          <a:solidFill>
            <a:srgbClr val="DAE4F2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922520" y="1971675"/>
            <a:ext cx="1280160" cy="481964"/>
          </a:xfrm>
          <a:prstGeom prst="rect">
            <a:avLst/>
          </a:prstGeom>
          <a:solidFill>
            <a:srgbClr val="B2C7E4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922520" y="3057524"/>
            <a:ext cx="1280160" cy="249555"/>
          </a:xfrm>
          <a:prstGeom prst="rect">
            <a:avLst/>
          </a:prstGeom>
          <a:solidFill>
            <a:srgbClr val="6992C9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922520" y="3914775"/>
            <a:ext cx="1280160" cy="245744"/>
          </a:xfrm>
          <a:prstGeom prst="rect">
            <a:avLst/>
          </a:prstGeom>
          <a:solidFill>
            <a:srgbClr val="6992C9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4922520" y="4743450"/>
            <a:ext cx="1280160" cy="270510"/>
          </a:xfrm>
          <a:prstGeom prst="rect">
            <a:avLst/>
          </a:prstGeom>
          <a:solidFill>
            <a:srgbClr val="6992C9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4922520" y="5429250"/>
            <a:ext cx="1280160" cy="438150"/>
          </a:xfrm>
          <a:prstGeom prst="rect">
            <a:avLst/>
          </a:prstGeom>
          <a:solidFill>
            <a:srgbClr val="B2C7E4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202680" y="2105024"/>
            <a:ext cx="1280160" cy="348615"/>
          </a:xfrm>
          <a:prstGeom prst="rect">
            <a:avLst/>
          </a:prstGeom>
          <a:solidFill>
            <a:srgbClr val="81A3D1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6202680" y="3181350"/>
            <a:ext cx="1280160" cy="125730"/>
          </a:xfrm>
          <a:prstGeom prst="rect">
            <a:avLst/>
          </a:prstGeom>
          <a:solidFill>
            <a:srgbClr val="4275B8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202680" y="4019550"/>
            <a:ext cx="1280160" cy="140970"/>
          </a:xfrm>
          <a:prstGeom prst="rect">
            <a:avLst/>
          </a:prstGeom>
          <a:solidFill>
            <a:srgbClr val="4275B8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202680" y="4876800"/>
            <a:ext cx="1280160" cy="137160"/>
          </a:xfrm>
          <a:prstGeom prst="rect">
            <a:avLst/>
          </a:prstGeom>
          <a:solidFill>
            <a:srgbClr val="4275B8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202680" y="5524500"/>
            <a:ext cx="1280160" cy="342900"/>
          </a:xfrm>
          <a:prstGeom prst="rect">
            <a:avLst/>
          </a:prstGeom>
          <a:solidFill>
            <a:srgbClr val="81A3D1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482840" y="2152651"/>
            <a:ext cx="1280160" cy="300990"/>
          </a:xfrm>
          <a:prstGeom prst="rect">
            <a:avLst/>
          </a:prstGeom>
          <a:solidFill>
            <a:srgbClr val="6992C9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7482840" y="3238500"/>
            <a:ext cx="1280160" cy="68580"/>
          </a:xfrm>
          <a:prstGeom prst="rect">
            <a:avLst/>
          </a:prstGeom>
          <a:solidFill>
            <a:srgbClr val="335A8D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7482840" y="4067172"/>
            <a:ext cx="1280160" cy="93347"/>
          </a:xfrm>
          <a:prstGeom prst="rect">
            <a:avLst/>
          </a:prstGeom>
          <a:solidFill>
            <a:srgbClr val="335A8D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482840" y="4923190"/>
            <a:ext cx="1280160" cy="90769"/>
          </a:xfrm>
          <a:prstGeom prst="rect">
            <a:avLst/>
          </a:prstGeom>
          <a:solidFill>
            <a:srgbClr val="335A8D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7482840" y="5543550"/>
            <a:ext cx="1280160" cy="323850"/>
          </a:xfrm>
          <a:prstGeom prst="rect">
            <a:avLst/>
          </a:prstGeom>
          <a:solidFill>
            <a:srgbClr val="6992C9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2362200" y="1600200"/>
            <a:ext cx="5120640" cy="4267200"/>
            <a:chOff x="2362200" y="1600200"/>
            <a:chExt cx="5120640" cy="4267200"/>
          </a:xfrm>
        </p:grpSpPr>
        <p:sp>
          <p:nvSpPr>
            <p:cNvPr id="59" name="Rectangle 58"/>
            <p:cNvSpPr/>
            <p:nvPr/>
          </p:nvSpPr>
          <p:spPr>
            <a:xfrm>
              <a:off x="3642360" y="3307079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42360" y="4160518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62200" y="4160519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362200" y="5013961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922520" y="2461259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922520" y="3307078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202680" y="1600200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202680" y="2453639"/>
              <a:ext cx="1280160" cy="853439"/>
            </a:xfrm>
            <a:prstGeom prst="rect">
              <a:avLst/>
            </a:prstGeom>
            <a:noFill/>
            <a:ln w="57150">
              <a:solidFill>
                <a:srgbClr val="F6E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7" descr="D:\MPI\Talks\2013\12_ThesisProposal\ey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05360">
            <a:off x="-608684" y="6848500"/>
            <a:ext cx="712787" cy="636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Arrow Connector 67"/>
          <p:cNvCxnSpPr/>
          <p:nvPr/>
        </p:nvCxnSpPr>
        <p:spPr>
          <a:xfrm flipV="1">
            <a:off x="1325880" y="1219200"/>
            <a:ext cx="6751320" cy="4719828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ight Arrow 68"/>
          <p:cNvSpPr/>
          <p:nvPr/>
        </p:nvSpPr>
        <p:spPr>
          <a:xfrm rot="8694783">
            <a:off x="1210763" y="5538465"/>
            <a:ext cx="1208455" cy="157133"/>
          </a:xfrm>
          <a:prstGeom prst="rightArrow">
            <a:avLst/>
          </a:prstGeom>
          <a:solidFill>
            <a:srgbClr val="E3D90B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3 0.00023 L 0.1507 -0.1548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/>
              <a:t>Finite </a:t>
            </a:r>
            <a:r>
              <a:rPr lang="en-US" cap="small" dirty="0" smtClean="0"/>
              <a:t>Elements</a:t>
            </a:r>
            <a:endParaRPr lang="en-US" cap="small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5" name="TextBox 1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828800" y="8382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Problems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2900" y="2722605"/>
            <a:ext cx="8458200" cy="2535195"/>
            <a:chOff x="304800" y="2743200"/>
            <a:chExt cx="8458200" cy="2535195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2743200"/>
              <a:ext cx="4077730" cy="2535195"/>
              <a:chOff x="304800" y="2743200"/>
              <a:chExt cx="4077730" cy="2535195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735" y="2743200"/>
                <a:ext cx="2001795" cy="200179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2743200"/>
                <a:ext cx="2001795" cy="200179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ontent Placeholder 2"/>
              <p:cNvSpPr txBox="1">
                <a:spLocks/>
              </p:cNvSpPr>
              <p:nvPr/>
            </p:nvSpPr>
            <p:spPr>
              <a:xfrm>
                <a:off x="1200150" y="4744995"/>
                <a:ext cx="2286000" cy="533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dirty="0" smtClean="0"/>
                  <a:t>Ray effect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685270" y="2743200"/>
              <a:ext cx="4077730" cy="2535195"/>
              <a:chOff x="4685270" y="2743200"/>
              <a:chExt cx="4077730" cy="2535195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1205" y="2743200"/>
                <a:ext cx="2001795" cy="200179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270" y="2743200"/>
                <a:ext cx="2001795" cy="200179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5353565" y="4744995"/>
                <a:ext cx="2743200" cy="533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dirty="0" smtClean="0"/>
                  <a:t>False scattering</a:t>
                </a:r>
              </a:p>
            </p:txBody>
          </p:sp>
        </p:grp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1790700" y="2417805"/>
            <a:ext cx="5562600" cy="30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[Fattal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Participating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Media Illumination Using Light Propagation Maps, ACM ToG, 2009]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57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70" y="4457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35" y="4457700"/>
            <a:ext cx="223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05" y="4457700"/>
            <a:ext cx="223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0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Scattering Anisotropy</a:t>
            </a:r>
            <a:endParaRPr lang="en-US" cap="small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00" y="2433294"/>
            <a:ext cx="7620000" cy="2824506"/>
            <a:chOff x="304800" y="1790699"/>
            <a:chExt cx="8608400" cy="3190875"/>
          </a:xfrm>
        </p:grpSpPr>
        <p:grpSp>
          <p:nvGrpSpPr>
            <p:cNvPr id="2" name="Group 1"/>
            <p:cNvGrpSpPr/>
            <p:nvPr/>
          </p:nvGrpSpPr>
          <p:grpSpPr>
            <a:xfrm>
              <a:off x="4724400" y="1790699"/>
              <a:ext cx="4188800" cy="3190875"/>
              <a:chOff x="304800" y="1757362"/>
              <a:chExt cx="4188800" cy="3190875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757362"/>
                <a:ext cx="4188800" cy="265747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390884" y="4414837"/>
                <a:ext cx="4016632" cy="533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dirty="0" smtClean="0"/>
                  <a:t>Anisotropic scattering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04800" y="1790699"/>
              <a:ext cx="4188800" cy="3190875"/>
              <a:chOff x="4648200" y="1752599"/>
              <a:chExt cx="4188800" cy="3190875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8200" y="1752599"/>
                <a:ext cx="4188800" cy="265747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4704968" y="4410074"/>
                <a:ext cx="4075264" cy="533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dirty="0" smtClean="0"/>
                  <a:t>Isotropic scattering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83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sp>
        <p:nvSpPr>
          <p:cNvPr id="7" name="Bogen 7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Wolke 8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80930" y="3492500"/>
            <a:ext cx="2819400" cy="2209800"/>
            <a:chOff x="5334000" y="2408645"/>
            <a:chExt cx="2819400" cy="2209800"/>
          </a:xfrm>
        </p:grpSpPr>
        <p:cxnSp>
          <p:nvCxnSpPr>
            <p:cNvPr id="22" name="Gerade Verbindung 43"/>
            <p:cNvCxnSpPr/>
            <p:nvPr/>
          </p:nvCxnSpPr>
          <p:spPr>
            <a:xfrm>
              <a:off x="5334000" y="2408645"/>
              <a:ext cx="2819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44"/>
            <p:cNvCxnSpPr/>
            <p:nvPr/>
          </p:nvCxnSpPr>
          <p:spPr>
            <a:xfrm>
              <a:off x="5334000" y="2850605"/>
              <a:ext cx="2819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45"/>
            <p:cNvCxnSpPr/>
            <p:nvPr/>
          </p:nvCxnSpPr>
          <p:spPr>
            <a:xfrm>
              <a:off x="5334000" y="3292565"/>
              <a:ext cx="2819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46"/>
            <p:cNvCxnSpPr/>
            <p:nvPr/>
          </p:nvCxnSpPr>
          <p:spPr>
            <a:xfrm>
              <a:off x="5334000" y="3734525"/>
              <a:ext cx="2819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47"/>
            <p:cNvCxnSpPr/>
            <p:nvPr/>
          </p:nvCxnSpPr>
          <p:spPr>
            <a:xfrm>
              <a:off x="5334000" y="4176485"/>
              <a:ext cx="2819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48"/>
            <p:cNvCxnSpPr/>
            <p:nvPr/>
          </p:nvCxnSpPr>
          <p:spPr>
            <a:xfrm flipV="1">
              <a:off x="5334000" y="2408645"/>
              <a:ext cx="0" cy="22098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49"/>
            <p:cNvCxnSpPr/>
            <p:nvPr/>
          </p:nvCxnSpPr>
          <p:spPr>
            <a:xfrm flipV="1">
              <a:off x="5897880" y="2408645"/>
              <a:ext cx="0" cy="22098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50"/>
            <p:cNvCxnSpPr/>
            <p:nvPr/>
          </p:nvCxnSpPr>
          <p:spPr>
            <a:xfrm flipV="1">
              <a:off x="6461760" y="2408645"/>
              <a:ext cx="0" cy="22098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51"/>
            <p:cNvCxnSpPr/>
            <p:nvPr/>
          </p:nvCxnSpPr>
          <p:spPr>
            <a:xfrm flipV="1">
              <a:off x="7025640" y="2408645"/>
              <a:ext cx="0" cy="22098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52"/>
            <p:cNvCxnSpPr/>
            <p:nvPr/>
          </p:nvCxnSpPr>
          <p:spPr>
            <a:xfrm flipV="1">
              <a:off x="7589520" y="2408645"/>
              <a:ext cx="0" cy="22098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53"/>
            <p:cNvCxnSpPr/>
            <p:nvPr/>
          </p:nvCxnSpPr>
          <p:spPr>
            <a:xfrm flipV="1">
              <a:off x="8153400" y="2408645"/>
              <a:ext cx="0" cy="22098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54"/>
            <p:cNvCxnSpPr/>
            <p:nvPr/>
          </p:nvCxnSpPr>
          <p:spPr>
            <a:xfrm>
              <a:off x="5334000" y="4618445"/>
              <a:ext cx="2819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/>
          <p:cNvCxnSpPr/>
          <p:nvPr/>
        </p:nvCxnSpPr>
        <p:spPr>
          <a:xfrm>
            <a:off x="2976935" y="2461985"/>
            <a:ext cx="0" cy="738415"/>
          </a:xfrm>
          <a:prstGeom prst="straightConnector1">
            <a:avLst/>
          </a:prstGeom>
          <a:ln>
            <a:headEnd type="none" w="med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944915" y="2757714"/>
            <a:ext cx="264885" cy="442686"/>
          </a:xfrm>
          <a:prstGeom prst="straightConnector1">
            <a:avLst/>
          </a:prstGeom>
          <a:ln>
            <a:headEnd type="none" w="med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219200" y="3794760"/>
            <a:ext cx="457200" cy="152400"/>
          </a:xfrm>
          <a:prstGeom prst="straightConnector1">
            <a:avLst/>
          </a:prstGeom>
          <a:ln>
            <a:headEnd type="none" w="med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295400" y="4956266"/>
            <a:ext cx="381000" cy="206828"/>
          </a:xfrm>
          <a:prstGeom prst="straightConnector1">
            <a:avLst/>
          </a:prstGeom>
          <a:ln>
            <a:headEnd type="none" w="med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3886200" y="2788557"/>
            <a:ext cx="307395" cy="411843"/>
          </a:xfrm>
          <a:prstGeom prst="straightConnector1">
            <a:avLst/>
          </a:prstGeom>
          <a:ln>
            <a:headEnd type="none" w="med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717140" y="4419600"/>
            <a:ext cx="304800" cy="0"/>
          </a:xfrm>
          <a:prstGeom prst="straightConnector1">
            <a:avLst/>
          </a:prstGeom>
          <a:ln>
            <a:headEnd type="none" w="med" len="med"/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1598" y="1186932"/>
            <a:ext cx="602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Idea: </a:t>
            </a:r>
            <a:r>
              <a:rPr lang="en-US" sz="2400" dirty="0" smtClean="0"/>
              <a:t>Instead of solving the transport globally…</a:t>
            </a:r>
            <a:endParaRPr lang="en-US" sz="2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5" name="TextBox 3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6283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grpSp>
        <p:nvGrpSpPr>
          <p:cNvPr id="5" name="Gruppieren 6"/>
          <p:cNvGrpSpPr/>
          <p:nvPr/>
        </p:nvGrpSpPr>
        <p:grpSpPr>
          <a:xfrm>
            <a:off x="838200" y="2209800"/>
            <a:ext cx="4267200" cy="4234140"/>
            <a:chOff x="838200" y="2209800"/>
            <a:chExt cx="3200400" cy="3175605"/>
          </a:xfrm>
        </p:grpSpPr>
        <p:sp>
          <p:nvSpPr>
            <p:cNvPr id="7" name="Bogen 7"/>
            <p:cNvSpPr/>
            <p:nvPr/>
          </p:nvSpPr>
          <p:spPr>
            <a:xfrm>
              <a:off x="914400" y="2286000"/>
              <a:ext cx="3124200" cy="3099405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Wolke 8"/>
            <p:cNvSpPr/>
            <p:nvPr/>
          </p:nvSpPr>
          <p:spPr>
            <a:xfrm>
              <a:off x="1600200" y="3276600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uppieren 42"/>
            <p:cNvGrpSpPr/>
            <p:nvPr/>
          </p:nvGrpSpPr>
          <p:grpSpPr>
            <a:xfrm>
              <a:off x="1544128" y="2582174"/>
              <a:ext cx="2307566" cy="2490158"/>
              <a:chOff x="1544128" y="2582174"/>
              <a:chExt cx="2307566" cy="2490158"/>
            </a:xfrm>
          </p:grpSpPr>
          <p:cxnSp>
            <p:nvCxnSpPr>
              <p:cNvPr id="19" name="Gerade Verbindung mit Pfeil 22"/>
              <p:cNvCxnSpPr/>
              <p:nvPr/>
            </p:nvCxnSpPr>
            <p:spPr>
              <a:xfrm flipH="1">
                <a:off x="1544128" y="2794958"/>
                <a:ext cx="2078966" cy="227737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6" cy="2215551"/>
            </a:xfrm>
          </p:grpSpPr>
          <p:cxnSp>
            <p:nvCxnSpPr>
              <p:cNvPr id="17" name="Gerade Verbindung mit Pfeil 20"/>
              <p:cNvCxnSpPr/>
              <p:nvPr/>
            </p:nvCxnSpPr>
            <p:spPr>
              <a:xfrm>
                <a:off x="1219200" y="2895600"/>
                <a:ext cx="2352136" cy="1986951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uppieren 41"/>
            <p:cNvGrpSpPr/>
            <p:nvPr/>
          </p:nvGrpSpPr>
          <p:grpSpPr>
            <a:xfrm>
              <a:off x="1524000" y="2209800"/>
              <a:ext cx="1529751" cy="2828026"/>
              <a:chOff x="1524000" y="2209800"/>
              <a:chExt cx="1529751" cy="2828026"/>
            </a:xfrm>
          </p:grpSpPr>
          <p:cxnSp>
            <p:nvCxnSpPr>
              <p:cNvPr id="15" name="Gerade Verbindung mit Pfeil 18"/>
              <p:cNvCxnSpPr/>
              <p:nvPr/>
            </p:nvCxnSpPr>
            <p:spPr>
              <a:xfrm>
                <a:off x="1752600" y="2438400"/>
                <a:ext cx="1301151" cy="2599426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7"/>
              <a:chExt cx="3104072" cy="1204823"/>
            </a:xfrm>
          </p:grpSpPr>
          <p:cxnSp>
            <p:nvCxnSpPr>
              <p:cNvPr id="13" name="Gerade Verbindung mit Pfeil 16"/>
              <p:cNvCxnSpPr/>
              <p:nvPr/>
            </p:nvCxnSpPr>
            <p:spPr>
              <a:xfrm flipV="1">
                <a:off x="1066800" y="3519577"/>
                <a:ext cx="2875472" cy="976223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21598" y="1186932"/>
            <a:ext cx="602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Idea: </a:t>
            </a:r>
            <a:r>
              <a:rPr lang="en-US" sz="2400" dirty="0" smtClean="0"/>
              <a:t>Instead of solving the transport globally…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939800" y="1626626"/>
            <a:ext cx="517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r>
              <a:rPr lang="en-US" sz="2400" dirty="0" smtClean="0">
                <a:solidFill>
                  <a:srgbClr val="FFC000"/>
                </a:solidFill>
              </a:rPr>
              <a:t>separate it</a:t>
            </a:r>
            <a:r>
              <a:rPr lang="en-US" sz="2400" dirty="0" smtClean="0"/>
              <a:t>, similar to Instant Radiosity</a:t>
            </a:r>
            <a:endParaRPr lang="en-US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4" name="TextBox 23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67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sp>
        <p:nvSpPr>
          <p:cNvPr id="7" name="Bogen 27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Wolke 29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ieren 42"/>
          <p:cNvGrpSpPr/>
          <p:nvPr/>
        </p:nvGrpSpPr>
        <p:grpSpPr>
          <a:xfrm>
            <a:off x="1779437" y="2706299"/>
            <a:ext cx="3076755" cy="3320211"/>
            <a:chOff x="1544128" y="2582174"/>
            <a:chExt cx="2307566" cy="2490158"/>
          </a:xfrm>
          <a:solidFill>
            <a:srgbClr val="000000">
              <a:alpha val="20000"/>
            </a:srgbClr>
          </a:solidFill>
        </p:grpSpPr>
        <p:cxnSp>
          <p:nvCxnSpPr>
            <p:cNvPr id="10" name="Gerade Verbindung mit Pfeil 40"/>
            <p:cNvCxnSpPr/>
            <p:nvPr/>
          </p:nvCxnSpPr>
          <p:spPr>
            <a:xfrm flipH="1">
              <a:off x="1544128" y="2794958"/>
              <a:ext cx="2078966" cy="2277374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Sonne 41"/>
            <p:cNvSpPr/>
            <p:nvPr/>
          </p:nvSpPr>
          <p:spPr>
            <a:xfrm>
              <a:off x="3394494" y="2582174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uppieren 40"/>
          <p:cNvGrpSpPr/>
          <p:nvPr/>
        </p:nvGrpSpPr>
        <p:grpSpPr>
          <a:xfrm>
            <a:off x="1041400" y="2819400"/>
            <a:ext cx="3440981" cy="2954068"/>
            <a:chOff x="990600" y="2667000"/>
            <a:chExt cx="2580736" cy="2215551"/>
          </a:xfrm>
          <a:solidFill>
            <a:srgbClr val="000000">
              <a:alpha val="20000"/>
            </a:srgbClr>
          </a:solidFill>
        </p:grpSpPr>
        <p:cxnSp>
          <p:nvCxnSpPr>
            <p:cNvPr id="13" name="Gerade Verbindung mit Pfeil 38"/>
            <p:cNvCxnSpPr/>
            <p:nvPr/>
          </p:nvCxnSpPr>
          <p:spPr>
            <a:xfrm>
              <a:off x="1219200" y="2895600"/>
              <a:ext cx="2352136" cy="1986951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Sonne 39"/>
            <p:cNvSpPr/>
            <p:nvPr/>
          </p:nvSpPr>
          <p:spPr>
            <a:xfrm>
              <a:off x="990600" y="26670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ieren 41"/>
          <p:cNvGrpSpPr/>
          <p:nvPr/>
        </p:nvGrpSpPr>
        <p:grpSpPr>
          <a:xfrm>
            <a:off x="1752600" y="2209800"/>
            <a:ext cx="2039668" cy="3770701"/>
            <a:chOff x="1524000" y="2209800"/>
            <a:chExt cx="1529751" cy="2828026"/>
          </a:xfrm>
          <a:solidFill>
            <a:srgbClr val="000000">
              <a:alpha val="20000"/>
            </a:srgbClr>
          </a:solidFill>
        </p:grpSpPr>
        <p:cxnSp>
          <p:nvCxnSpPr>
            <p:cNvPr id="16" name="Gerade Verbindung mit Pfeil 36"/>
            <p:cNvCxnSpPr/>
            <p:nvPr/>
          </p:nvCxnSpPr>
          <p:spPr>
            <a:xfrm>
              <a:off x="1752600" y="2438400"/>
              <a:ext cx="1301151" cy="2599426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Sonne 37"/>
            <p:cNvSpPr/>
            <p:nvPr/>
          </p:nvSpPr>
          <p:spPr>
            <a:xfrm>
              <a:off x="1524000" y="22098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pieren 39"/>
          <p:cNvGrpSpPr/>
          <p:nvPr/>
        </p:nvGrpSpPr>
        <p:grpSpPr>
          <a:xfrm>
            <a:off x="838200" y="3956169"/>
            <a:ext cx="4138763" cy="1606431"/>
            <a:chOff x="838200" y="3519577"/>
            <a:chExt cx="3104072" cy="1204823"/>
          </a:xfrm>
        </p:grpSpPr>
        <p:cxnSp>
          <p:nvCxnSpPr>
            <p:cNvPr id="19" name="Gerade Verbindung mit Pfeil 34"/>
            <p:cNvCxnSpPr/>
            <p:nvPr/>
          </p:nvCxnSpPr>
          <p:spPr>
            <a:xfrm flipV="1">
              <a:off x="1066800" y="3519577"/>
              <a:ext cx="2875472" cy="976223"/>
            </a:xfrm>
            <a:prstGeom prst="straightConnector1">
              <a:avLst/>
            </a:prstGeom>
            <a:ln>
              <a:headEnd type="none" w="med" len="med"/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Sonne 35"/>
            <p:cNvSpPr/>
            <p:nvPr/>
          </p:nvSpPr>
          <p:spPr>
            <a:xfrm>
              <a:off x="838200" y="4267200"/>
              <a:ext cx="457200" cy="457200"/>
            </a:xfrm>
            <a:prstGeom prst="sun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uppieren 42"/>
          <p:cNvGrpSpPr/>
          <p:nvPr/>
        </p:nvGrpSpPr>
        <p:grpSpPr>
          <a:xfrm rot="20483243">
            <a:off x="1612214" y="2968645"/>
            <a:ext cx="3011584" cy="3011584"/>
            <a:chOff x="5638800" y="3200400"/>
            <a:chExt cx="1524000" cy="1524000"/>
          </a:xfrm>
          <a:effectLst>
            <a:outerShdw blurRad="127000" algn="ctr" rotWithShape="0">
              <a:prstClr val="black">
                <a:alpha val="50000"/>
              </a:prstClr>
            </a:outerShdw>
          </a:effectLst>
        </p:grpSpPr>
        <p:cxnSp>
          <p:nvCxnSpPr>
            <p:cNvPr id="22" name="Gerade Verbindung 43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44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45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46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47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48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49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50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51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52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53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54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5" name="TextBox 3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21598" y="1186932"/>
            <a:ext cx="602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Idea: </a:t>
            </a:r>
            <a:r>
              <a:rPr lang="en-US" sz="2400" dirty="0" smtClean="0"/>
              <a:t>Instead of solving the transport globally…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939800" y="1626626"/>
            <a:ext cx="517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r>
              <a:rPr lang="en-US" sz="2400" dirty="0" smtClean="0">
                <a:solidFill>
                  <a:srgbClr val="FFC000"/>
                </a:solidFill>
              </a:rPr>
              <a:t>separate it</a:t>
            </a:r>
            <a:r>
              <a:rPr lang="en-US" sz="2400" dirty="0" smtClean="0"/>
              <a:t>, similar to Instant Radiosity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08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459814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gen 27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Wolke 29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ieren 42"/>
          <p:cNvGrpSpPr/>
          <p:nvPr/>
        </p:nvGrpSpPr>
        <p:grpSpPr>
          <a:xfrm>
            <a:off x="1779437" y="2706299"/>
            <a:ext cx="3076755" cy="3320211"/>
            <a:chOff x="1544128" y="2582174"/>
            <a:chExt cx="2307566" cy="2490158"/>
          </a:xfrm>
          <a:solidFill>
            <a:srgbClr val="000000">
              <a:alpha val="20000"/>
            </a:srgbClr>
          </a:solidFill>
        </p:grpSpPr>
        <p:cxnSp>
          <p:nvCxnSpPr>
            <p:cNvPr id="10" name="Gerade Verbindung mit Pfeil 40"/>
            <p:cNvCxnSpPr/>
            <p:nvPr/>
          </p:nvCxnSpPr>
          <p:spPr>
            <a:xfrm flipH="1">
              <a:off x="1544128" y="2794958"/>
              <a:ext cx="2078966" cy="2277374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Sonne 41"/>
            <p:cNvSpPr/>
            <p:nvPr/>
          </p:nvSpPr>
          <p:spPr>
            <a:xfrm>
              <a:off x="3394494" y="2582174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uppieren 40"/>
          <p:cNvGrpSpPr/>
          <p:nvPr/>
        </p:nvGrpSpPr>
        <p:grpSpPr>
          <a:xfrm>
            <a:off x="1041400" y="2819400"/>
            <a:ext cx="3440981" cy="2954068"/>
            <a:chOff x="990600" y="2667000"/>
            <a:chExt cx="2580736" cy="2215551"/>
          </a:xfrm>
          <a:solidFill>
            <a:srgbClr val="000000">
              <a:alpha val="20000"/>
            </a:srgbClr>
          </a:solidFill>
        </p:grpSpPr>
        <p:cxnSp>
          <p:nvCxnSpPr>
            <p:cNvPr id="13" name="Gerade Verbindung mit Pfeil 38"/>
            <p:cNvCxnSpPr/>
            <p:nvPr/>
          </p:nvCxnSpPr>
          <p:spPr>
            <a:xfrm>
              <a:off x="1219200" y="2895600"/>
              <a:ext cx="2352136" cy="1986951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Sonne 39"/>
            <p:cNvSpPr/>
            <p:nvPr/>
          </p:nvSpPr>
          <p:spPr>
            <a:xfrm>
              <a:off x="990600" y="26670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ieren 41"/>
          <p:cNvGrpSpPr/>
          <p:nvPr/>
        </p:nvGrpSpPr>
        <p:grpSpPr>
          <a:xfrm>
            <a:off x="1752600" y="2209800"/>
            <a:ext cx="2039668" cy="3770701"/>
            <a:chOff x="1524000" y="2209800"/>
            <a:chExt cx="1529751" cy="2828026"/>
          </a:xfrm>
          <a:solidFill>
            <a:srgbClr val="000000">
              <a:alpha val="20000"/>
            </a:srgbClr>
          </a:solidFill>
        </p:grpSpPr>
        <p:cxnSp>
          <p:nvCxnSpPr>
            <p:cNvPr id="16" name="Gerade Verbindung mit Pfeil 36"/>
            <p:cNvCxnSpPr/>
            <p:nvPr/>
          </p:nvCxnSpPr>
          <p:spPr>
            <a:xfrm>
              <a:off x="1752600" y="2438400"/>
              <a:ext cx="1301151" cy="2599426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Sonne 37"/>
            <p:cNvSpPr/>
            <p:nvPr/>
          </p:nvSpPr>
          <p:spPr>
            <a:xfrm>
              <a:off x="1524000" y="22098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pieren 39"/>
          <p:cNvGrpSpPr/>
          <p:nvPr/>
        </p:nvGrpSpPr>
        <p:grpSpPr>
          <a:xfrm>
            <a:off x="838200" y="3956169"/>
            <a:ext cx="4138763" cy="1606431"/>
            <a:chOff x="838200" y="3519577"/>
            <a:chExt cx="3104072" cy="1204823"/>
          </a:xfrm>
        </p:grpSpPr>
        <p:cxnSp>
          <p:nvCxnSpPr>
            <p:cNvPr id="19" name="Gerade Verbindung mit Pfeil 34"/>
            <p:cNvCxnSpPr/>
            <p:nvPr/>
          </p:nvCxnSpPr>
          <p:spPr>
            <a:xfrm flipV="1">
              <a:off x="1066800" y="3519577"/>
              <a:ext cx="2875472" cy="976223"/>
            </a:xfrm>
            <a:prstGeom prst="straightConnector1">
              <a:avLst/>
            </a:prstGeom>
            <a:ln>
              <a:headEnd type="none" w="med" len="med"/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Sonne 35"/>
            <p:cNvSpPr/>
            <p:nvPr/>
          </p:nvSpPr>
          <p:spPr>
            <a:xfrm>
              <a:off x="838200" y="4267200"/>
              <a:ext cx="457200" cy="457200"/>
            </a:xfrm>
            <a:prstGeom prst="sun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uppieren 42"/>
          <p:cNvGrpSpPr/>
          <p:nvPr/>
        </p:nvGrpSpPr>
        <p:grpSpPr>
          <a:xfrm rot="20483243">
            <a:off x="1612214" y="2968645"/>
            <a:ext cx="3011584" cy="3011584"/>
            <a:chOff x="5638800" y="3200400"/>
            <a:chExt cx="1524000" cy="1524000"/>
          </a:xfrm>
          <a:effectLst>
            <a:outerShdw blurRad="127000" algn="ctr" rotWithShape="0">
              <a:prstClr val="black">
                <a:alpha val="50000"/>
              </a:prstClr>
            </a:outerShdw>
          </a:effectLst>
        </p:grpSpPr>
        <p:cxnSp>
          <p:nvCxnSpPr>
            <p:cNvPr id="22" name="Gerade Verbindung 43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44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45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46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47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48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49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50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51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52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53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54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5" name="TextBox 3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21598" y="1186932"/>
            <a:ext cx="602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Idea: </a:t>
            </a:r>
            <a:r>
              <a:rPr lang="en-US" sz="2400" dirty="0" smtClean="0"/>
              <a:t>Instead of solving the transport globally…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939800" y="1626626"/>
            <a:ext cx="517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r>
              <a:rPr lang="en-US" sz="2400" dirty="0" smtClean="0">
                <a:solidFill>
                  <a:srgbClr val="FFC000"/>
                </a:solidFill>
              </a:rPr>
              <a:t>separate it</a:t>
            </a:r>
            <a:r>
              <a:rPr lang="en-US" sz="2400" dirty="0" smtClean="0"/>
              <a:t>, similar to Instant Radiosity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01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459814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ogen 9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Wolke 11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uppieren 42"/>
          <p:cNvGrpSpPr/>
          <p:nvPr/>
        </p:nvGrpSpPr>
        <p:grpSpPr>
          <a:xfrm>
            <a:off x="1779437" y="2706299"/>
            <a:ext cx="3076755" cy="3320211"/>
            <a:chOff x="1544128" y="2582174"/>
            <a:chExt cx="2307566" cy="2490158"/>
          </a:xfrm>
          <a:solidFill>
            <a:srgbClr val="000000">
              <a:alpha val="20000"/>
            </a:srgbClr>
          </a:solidFill>
        </p:grpSpPr>
        <p:cxnSp>
          <p:nvCxnSpPr>
            <p:cNvPr id="25" name="Gerade Verbindung mit Pfeil 26"/>
            <p:cNvCxnSpPr/>
            <p:nvPr/>
          </p:nvCxnSpPr>
          <p:spPr>
            <a:xfrm flipH="1">
              <a:off x="1544128" y="2794958"/>
              <a:ext cx="2078966" cy="2277374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Sonne 27"/>
            <p:cNvSpPr/>
            <p:nvPr/>
          </p:nvSpPr>
          <p:spPr>
            <a:xfrm>
              <a:off x="3394494" y="2582174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Gerade Verbindung mit Pfeil 24"/>
          <p:cNvCxnSpPr/>
          <p:nvPr/>
        </p:nvCxnSpPr>
        <p:spPr>
          <a:xfrm>
            <a:off x="1346200" y="3124200"/>
            <a:ext cx="3136181" cy="2649268"/>
          </a:xfrm>
          <a:prstGeom prst="straightConnector1">
            <a:avLst/>
          </a:prstGeom>
          <a:ln>
            <a:headEnd type="none" w="med" len="med"/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uppieren 41"/>
          <p:cNvGrpSpPr/>
          <p:nvPr/>
        </p:nvGrpSpPr>
        <p:grpSpPr>
          <a:xfrm>
            <a:off x="1752600" y="2209800"/>
            <a:ext cx="2039668" cy="3770701"/>
            <a:chOff x="1524000" y="2209800"/>
            <a:chExt cx="1529751" cy="2828026"/>
          </a:xfrm>
          <a:solidFill>
            <a:srgbClr val="000000">
              <a:alpha val="20000"/>
            </a:srgbClr>
          </a:solidFill>
        </p:grpSpPr>
        <p:cxnSp>
          <p:nvCxnSpPr>
            <p:cNvPr id="29" name="Gerade Verbindung mit Pfeil 22"/>
            <p:cNvCxnSpPr/>
            <p:nvPr/>
          </p:nvCxnSpPr>
          <p:spPr>
            <a:xfrm>
              <a:off x="1752600" y="2438400"/>
              <a:ext cx="1301151" cy="2599426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Sonne 23"/>
            <p:cNvSpPr/>
            <p:nvPr/>
          </p:nvSpPr>
          <p:spPr>
            <a:xfrm>
              <a:off x="1524000" y="22098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uppieren 39"/>
          <p:cNvGrpSpPr/>
          <p:nvPr/>
        </p:nvGrpSpPr>
        <p:grpSpPr>
          <a:xfrm>
            <a:off x="838200" y="3956169"/>
            <a:ext cx="4138763" cy="1606431"/>
            <a:chOff x="838200" y="3519577"/>
            <a:chExt cx="3104072" cy="1204823"/>
          </a:xfrm>
          <a:solidFill>
            <a:srgbClr val="000000">
              <a:alpha val="20000"/>
            </a:srgbClr>
          </a:solidFill>
        </p:grpSpPr>
        <p:cxnSp>
          <p:nvCxnSpPr>
            <p:cNvPr id="32" name="Gerade Verbindung mit Pfeil 19"/>
            <p:cNvCxnSpPr/>
            <p:nvPr/>
          </p:nvCxnSpPr>
          <p:spPr>
            <a:xfrm flipV="1">
              <a:off x="1066800" y="3519577"/>
              <a:ext cx="2875472" cy="976223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Sonne 21"/>
            <p:cNvSpPr/>
            <p:nvPr/>
          </p:nvSpPr>
          <p:spPr>
            <a:xfrm>
              <a:off x="838200" y="42672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29"/>
          <p:cNvGrpSpPr/>
          <p:nvPr/>
        </p:nvGrpSpPr>
        <p:grpSpPr>
          <a:xfrm rot="2419234">
            <a:off x="1612214" y="2968645"/>
            <a:ext cx="3011584" cy="3011584"/>
            <a:chOff x="5638800" y="3200400"/>
            <a:chExt cx="1524000" cy="1524000"/>
          </a:xfrm>
          <a:effectLst>
            <a:outerShdw blurRad="127000" algn="ctr" rotWithShape="0">
              <a:prstClr val="black">
                <a:alpha val="50000"/>
              </a:prstClr>
            </a:outerShdw>
          </a:effectLst>
        </p:grpSpPr>
        <p:cxnSp>
          <p:nvCxnSpPr>
            <p:cNvPr id="35" name="Gerade Verbindung 30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1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2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4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6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7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8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9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0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1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Sonne 25"/>
          <p:cNvSpPr/>
          <p:nvPr/>
        </p:nvSpPr>
        <p:spPr>
          <a:xfrm>
            <a:off x="1041400" y="2819400"/>
            <a:ext cx="609600" cy="6096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9" name="TextBox 4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58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459814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ogen 8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Wolke 9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42"/>
          <p:cNvGrpSpPr/>
          <p:nvPr/>
        </p:nvGrpSpPr>
        <p:grpSpPr>
          <a:xfrm>
            <a:off x="1779437" y="2706299"/>
            <a:ext cx="3076755" cy="3320211"/>
            <a:chOff x="1544128" y="2582174"/>
            <a:chExt cx="2307566" cy="2490158"/>
          </a:xfrm>
          <a:solidFill>
            <a:srgbClr val="000000">
              <a:alpha val="20000"/>
            </a:srgbClr>
          </a:solidFill>
        </p:grpSpPr>
        <p:cxnSp>
          <p:nvCxnSpPr>
            <p:cNvPr id="8" name="Gerade Verbindung mit Pfeil 25"/>
            <p:cNvCxnSpPr/>
            <p:nvPr/>
          </p:nvCxnSpPr>
          <p:spPr>
            <a:xfrm flipH="1">
              <a:off x="1544128" y="2794958"/>
              <a:ext cx="2078966" cy="2277374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Sonne 26"/>
            <p:cNvSpPr/>
            <p:nvPr/>
          </p:nvSpPr>
          <p:spPr>
            <a:xfrm>
              <a:off x="3394494" y="2582174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ieren 40"/>
          <p:cNvGrpSpPr/>
          <p:nvPr/>
        </p:nvGrpSpPr>
        <p:grpSpPr>
          <a:xfrm>
            <a:off x="1041400" y="2819400"/>
            <a:ext cx="3440981" cy="2954068"/>
            <a:chOff x="990600" y="2667000"/>
            <a:chExt cx="2580736" cy="2215551"/>
          </a:xfrm>
          <a:solidFill>
            <a:srgbClr val="000000">
              <a:alpha val="20000"/>
            </a:srgbClr>
          </a:solidFill>
        </p:grpSpPr>
        <p:cxnSp>
          <p:nvCxnSpPr>
            <p:cNvPr id="11" name="Gerade Verbindung mit Pfeil 23"/>
            <p:cNvCxnSpPr/>
            <p:nvPr/>
          </p:nvCxnSpPr>
          <p:spPr>
            <a:xfrm>
              <a:off x="1219200" y="2895600"/>
              <a:ext cx="2352136" cy="1986951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Sonne 24"/>
            <p:cNvSpPr/>
            <p:nvPr/>
          </p:nvSpPr>
          <p:spPr>
            <a:xfrm>
              <a:off x="990600" y="26670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uppieren 41"/>
          <p:cNvGrpSpPr/>
          <p:nvPr/>
        </p:nvGrpSpPr>
        <p:grpSpPr>
          <a:xfrm>
            <a:off x="1752600" y="2209800"/>
            <a:ext cx="2039668" cy="3770701"/>
            <a:chOff x="1524000" y="2209800"/>
            <a:chExt cx="1529751" cy="2828026"/>
          </a:xfrm>
        </p:grpSpPr>
        <p:cxnSp>
          <p:nvCxnSpPr>
            <p:cNvPr id="14" name="Gerade Verbindung mit Pfeil 21"/>
            <p:cNvCxnSpPr/>
            <p:nvPr/>
          </p:nvCxnSpPr>
          <p:spPr>
            <a:xfrm>
              <a:off x="1752600" y="2438400"/>
              <a:ext cx="1301151" cy="2599426"/>
            </a:xfrm>
            <a:prstGeom prst="straightConnector1">
              <a:avLst/>
            </a:prstGeom>
            <a:ln>
              <a:headEnd type="none" w="med" len="med"/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Sonne 22"/>
            <p:cNvSpPr/>
            <p:nvPr/>
          </p:nvSpPr>
          <p:spPr>
            <a:xfrm>
              <a:off x="1524000" y="2209800"/>
              <a:ext cx="457200" cy="45720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ieren 39"/>
          <p:cNvGrpSpPr/>
          <p:nvPr/>
        </p:nvGrpSpPr>
        <p:grpSpPr>
          <a:xfrm>
            <a:off x="838200" y="3956169"/>
            <a:ext cx="4138763" cy="1606431"/>
            <a:chOff x="838200" y="3519577"/>
            <a:chExt cx="3104072" cy="1204823"/>
          </a:xfrm>
          <a:solidFill>
            <a:srgbClr val="000000">
              <a:alpha val="20000"/>
            </a:srgbClr>
          </a:solidFill>
        </p:grpSpPr>
        <p:cxnSp>
          <p:nvCxnSpPr>
            <p:cNvPr id="17" name="Gerade Verbindung mit Pfeil 18"/>
            <p:cNvCxnSpPr/>
            <p:nvPr/>
          </p:nvCxnSpPr>
          <p:spPr>
            <a:xfrm flipV="1">
              <a:off x="1066800" y="3519577"/>
              <a:ext cx="2875472" cy="976223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Sonne 19"/>
            <p:cNvSpPr/>
            <p:nvPr/>
          </p:nvSpPr>
          <p:spPr>
            <a:xfrm>
              <a:off x="838200" y="42672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ieren 27"/>
          <p:cNvGrpSpPr/>
          <p:nvPr/>
        </p:nvGrpSpPr>
        <p:grpSpPr>
          <a:xfrm rot="20028254">
            <a:off x="1612214" y="2968645"/>
            <a:ext cx="3011584" cy="3011584"/>
            <a:chOff x="5638800" y="3200400"/>
            <a:chExt cx="1524000" cy="1524000"/>
          </a:xfrm>
          <a:effectLst>
            <a:outerShdw blurRad="127000" algn="ctr" rotWithShape="0">
              <a:prstClr val="black">
                <a:alpha val="50000"/>
              </a:prstClr>
            </a:outerShdw>
          </a:effectLst>
        </p:grpSpPr>
        <p:cxnSp>
          <p:nvCxnSpPr>
            <p:cNvPr id="20" name="Gerade Verbindung 29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0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1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2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4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6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7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8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9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40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3" name="TextBox 32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97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Participating Media</a:t>
            </a:r>
            <a:endParaRPr lang="en-US" cap="small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4400" y="4004610"/>
            <a:ext cx="7163597" cy="2362200"/>
            <a:chOff x="914400" y="4114800"/>
            <a:chExt cx="7163597" cy="23622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143797" y="5291790"/>
              <a:ext cx="6934200" cy="0"/>
            </a:xfrm>
            <a:prstGeom prst="straightConnector1">
              <a:avLst/>
            </a:prstGeom>
            <a:ln>
              <a:headEnd type="arrow"/>
              <a:tailEnd type="arrow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7600950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336" y="5515689"/>
              <a:ext cx="1232614" cy="9613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0"/>
            <a:stretch/>
          </p:blipFill>
          <p:spPr bwMode="auto">
            <a:xfrm>
              <a:off x="914400" y="5515688"/>
              <a:ext cx="1451134" cy="961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586" y="4114800"/>
              <a:ext cx="768164" cy="9613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150" y="5515688"/>
              <a:ext cx="683397" cy="961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1" t="12954" r="22856" b="15865"/>
            <a:stretch/>
          </p:blipFill>
          <p:spPr bwMode="auto">
            <a:xfrm>
              <a:off x="2971639" y="5515689"/>
              <a:ext cx="1600361" cy="9613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660" y="4114801"/>
              <a:ext cx="1025140" cy="9613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50" y="4114800"/>
              <a:ext cx="1377628" cy="961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6636192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391150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597842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740592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47950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486697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680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459814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ogen 8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Wolke 11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42"/>
          <p:cNvGrpSpPr/>
          <p:nvPr/>
        </p:nvGrpSpPr>
        <p:grpSpPr>
          <a:xfrm>
            <a:off x="1779437" y="2706299"/>
            <a:ext cx="3076755" cy="3320211"/>
            <a:chOff x="1544128" y="2582174"/>
            <a:chExt cx="2307566" cy="2490158"/>
          </a:xfrm>
        </p:grpSpPr>
        <p:cxnSp>
          <p:nvCxnSpPr>
            <p:cNvPr id="8" name="Gerade Verbindung mit Pfeil 25"/>
            <p:cNvCxnSpPr/>
            <p:nvPr/>
          </p:nvCxnSpPr>
          <p:spPr>
            <a:xfrm flipH="1">
              <a:off x="1544128" y="2794958"/>
              <a:ext cx="2078966" cy="2277374"/>
            </a:xfrm>
            <a:prstGeom prst="straightConnector1">
              <a:avLst/>
            </a:prstGeom>
            <a:ln>
              <a:headEnd type="none" w="med" len="med"/>
              <a:tailEnd type="triangle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Sonne 26"/>
            <p:cNvSpPr/>
            <p:nvPr/>
          </p:nvSpPr>
          <p:spPr>
            <a:xfrm>
              <a:off x="3394494" y="2582174"/>
              <a:ext cx="457200" cy="457200"/>
            </a:xfrm>
            <a:prstGeom prst="sun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ieren 40"/>
          <p:cNvGrpSpPr/>
          <p:nvPr/>
        </p:nvGrpSpPr>
        <p:grpSpPr>
          <a:xfrm>
            <a:off x="1041400" y="2819400"/>
            <a:ext cx="3440981" cy="2954068"/>
            <a:chOff x="990600" y="2667000"/>
            <a:chExt cx="2580736" cy="2215551"/>
          </a:xfrm>
          <a:solidFill>
            <a:srgbClr val="000000">
              <a:alpha val="20000"/>
            </a:srgbClr>
          </a:solidFill>
        </p:grpSpPr>
        <p:cxnSp>
          <p:nvCxnSpPr>
            <p:cNvPr id="11" name="Gerade Verbindung mit Pfeil 23"/>
            <p:cNvCxnSpPr/>
            <p:nvPr/>
          </p:nvCxnSpPr>
          <p:spPr>
            <a:xfrm>
              <a:off x="1219200" y="2895600"/>
              <a:ext cx="2352136" cy="1986951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Sonne 24"/>
            <p:cNvSpPr/>
            <p:nvPr/>
          </p:nvSpPr>
          <p:spPr>
            <a:xfrm>
              <a:off x="990600" y="26670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uppieren 41"/>
          <p:cNvGrpSpPr/>
          <p:nvPr/>
        </p:nvGrpSpPr>
        <p:grpSpPr>
          <a:xfrm>
            <a:off x="1752600" y="2209800"/>
            <a:ext cx="2039668" cy="3770701"/>
            <a:chOff x="1524000" y="2209800"/>
            <a:chExt cx="1529751" cy="2828026"/>
          </a:xfrm>
          <a:solidFill>
            <a:srgbClr val="000000">
              <a:alpha val="20000"/>
            </a:srgbClr>
          </a:solidFill>
        </p:grpSpPr>
        <p:cxnSp>
          <p:nvCxnSpPr>
            <p:cNvPr id="14" name="Gerade Verbindung mit Pfeil 21"/>
            <p:cNvCxnSpPr/>
            <p:nvPr/>
          </p:nvCxnSpPr>
          <p:spPr>
            <a:xfrm>
              <a:off x="1752600" y="2438400"/>
              <a:ext cx="1301151" cy="2599426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Sonne 22"/>
            <p:cNvSpPr/>
            <p:nvPr/>
          </p:nvSpPr>
          <p:spPr>
            <a:xfrm>
              <a:off x="1524000" y="22098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ieren 39"/>
          <p:cNvGrpSpPr/>
          <p:nvPr/>
        </p:nvGrpSpPr>
        <p:grpSpPr>
          <a:xfrm>
            <a:off x="838200" y="3956169"/>
            <a:ext cx="4138763" cy="1606431"/>
            <a:chOff x="838200" y="3519577"/>
            <a:chExt cx="3104072" cy="1204823"/>
          </a:xfrm>
          <a:solidFill>
            <a:srgbClr val="000000">
              <a:alpha val="20000"/>
            </a:srgbClr>
          </a:solidFill>
        </p:grpSpPr>
        <p:cxnSp>
          <p:nvCxnSpPr>
            <p:cNvPr id="17" name="Gerade Verbindung mit Pfeil 18"/>
            <p:cNvCxnSpPr/>
            <p:nvPr/>
          </p:nvCxnSpPr>
          <p:spPr>
            <a:xfrm flipV="1">
              <a:off x="1066800" y="3519577"/>
              <a:ext cx="2875472" cy="976223"/>
            </a:xfrm>
            <a:prstGeom prst="straightConnector1">
              <a:avLst/>
            </a:prstGeom>
            <a:grpFill/>
            <a:ln w="19050">
              <a:solidFill>
                <a:srgbClr val="262626">
                  <a:alpha val="20000"/>
                </a:srgb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Sonne 19"/>
            <p:cNvSpPr/>
            <p:nvPr/>
          </p:nvSpPr>
          <p:spPr>
            <a:xfrm>
              <a:off x="838200" y="4267200"/>
              <a:ext cx="457200" cy="457200"/>
            </a:xfrm>
            <a:prstGeom prst="sun">
              <a:avLst/>
            </a:prstGeom>
            <a:grpFill/>
            <a:ln w="12700">
              <a:solidFill>
                <a:srgbClr val="262626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ieren 27"/>
          <p:cNvGrpSpPr/>
          <p:nvPr/>
        </p:nvGrpSpPr>
        <p:grpSpPr>
          <a:xfrm rot="2578046">
            <a:off x="1612214" y="2968645"/>
            <a:ext cx="3011584" cy="3011584"/>
            <a:chOff x="5638800" y="3200400"/>
            <a:chExt cx="1524000" cy="1524000"/>
          </a:xfrm>
          <a:effectLst>
            <a:outerShdw blurRad="127000" algn="ctr" rotWithShape="0">
              <a:prstClr val="black">
                <a:alpha val="50000"/>
              </a:prstClr>
            </a:outerShdw>
          </a:effectLst>
        </p:grpSpPr>
        <p:cxnSp>
          <p:nvCxnSpPr>
            <p:cNvPr id="20" name="Gerade Verbindung 29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0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1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2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4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6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7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8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9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40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28575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3" name="TextBox 32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08" y="4689525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07" y="3582529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07" y="4689525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08" y="3581400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5400000">
            <a:off x="7260423" y="5627181"/>
            <a:ext cx="57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…</a:t>
            </a:r>
            <a:endParaRPr lang="en-US" sz="4400" dirty="0"/>
          </a:p>
        </p:txBody>
      </p:sp>
      <p:sp>
        <p:nvSpPr>
          <p:cNvPr id="12" name="Bogen 49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Wolke 50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onne 52"/>
          <p:cNvSpPr/>
          <p:nvPr/>
        </p:nvSpPr>
        <p:spPr>
          <a:xfrm>
            <a:off x="1752600" y="2209800"/>
            <a:ext cx="609600" cy="609600"/>
          </a:xfrm>
          <a:prstGeom prst="sun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onne 53"/>
          <p:cNvSpPr/>
          <p:nvPr/>
        </p:nvSpPr>
        <p:spPr>
          <a:xfrm>
            <a:off x="838200" y="4953000"/>
            <a:ext cx="609600" cy="609600"/>
          </a:xfrm>
          <a:prstGeom prst="sun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onne 54"/>
          <p:cNvSpPr/>
          <p:nvPr/>
        </p:nvSpPr>
        <p:spPr>
          <a:xfrm>
            <a:off x="4671204" y="3505200"/>
            <a:ext cx="609600" cy="609600"/>
          </a:xfrm>
          <a:prstGeom prst="sun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onne 55"/>
          <p:cNvSpPr/>
          <p:nvPr/>
        </p:nvSpPr>
        <p:spPr>
          <a:xfrm>
            <a:off x="3124200" y="2057400"/>
            <a:ext cx="609600" cy="609600"/>
          </a:xfrm>
          <a:prstGeom prst="sun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onne 56"/>
          <p:cNvSpPr/>
          <p:nvPr/>
        </p:nvSpPr>
        <p:spPr>
          <a:xfrm>
            <a:off x="4418163" y="5198853"/>
            <a:ext cx="609600" cy="609600"/>
          </a:xfrm>
          <a:prstGeom prst="sun">
            <a:avLst/>
          </a:prstGeom>
          <a:solidFill>
            <a:srgbClr val="293697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onne 57"/>
          <p:cNvSpPr/>
          <p:nvPr/>
        </p:nvSpPr>
        <p:spPr>
          <a:xfrm>
            <a:off x="642668" y="3624532"/>
            <a:ext cx="609600" cy="609600"/>
          </a:xfrm>
          <a:prstGeom prst="sun">
            <a:avLst/>
          </a:prstGeom>
          <a:solidFill>
            <a:srgbClr val="FFCC66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onne 58"/>
          <p:cNvSpPr/>
          <p:nvPr/>
        </p:nvSpPr>
        <p:spPr>
          <a:xfrm>
            <a:off x="2421147" y="2005642"/>
            <a:ext cx="609600" cy="609600"/>
          </a:xfrm>
          <a:prstGeom prst="sun">
            <a:avLst/>
          </a:prstGeom>
          <a:solidFill>
            <a:srgbClr val="4D6B3D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onne 25"/>
          <p:cNvSpPr/>
          <p:nvPr/>
        </p:nvSpPr>
        <p:spPr>
          <a:xfrm>
            <a:off x="1041400" y="2819400"/>
            <a:ext cx="609600" cy="6096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3" name="TextBox 22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7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08" y="4689525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07" y="3582529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07" y="4689525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08" y="3581400"/>
            <a:ext cx="1452721" cy="99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5400000">
            <a:off x="7260423" y="5627181"/>
            <a:ext cx="57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…</a:t>
            </a:r>
            <a:endParaRPr lang="en-US" sz="4400" dirty="0"/>
          </a:p>
        </p:txBody>
      </p:sp>
      <p:sp>
        <p:nvSpPr>
          <p:cNvPr id="12" name="Bogen 49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Wolke 50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onne 52"/>
          <p:cNvSpPr/>
          <p:nvPr/>
        </p:nvSpPr>
        <p:spPr>
          <a:xfrm>
            <a:off x="1752600" y="2209800"/>
            <a:ext cx="609600" cy="609600"/>
          </a:xfrm>
          <a:prstGeom prst="sun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onne 53"/>
          <p:cNvSpPr/>
          <p:nvPr/>
        </p:nvSpPr>
        <p:spPr>
          <a:xfrm>
            <a:off x="838200" y="4953000"/>
            <a:ext cx="609600" cy="609600"/>
          </a:xfrm>
          <a:prstGeom prst="sun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onne 54"/>
          <p:cNvSpPr/>
          <p:nvPr/>
        </p:nvSpPr>
        <p:spPr>
          <a:xfrm>
            <a:off x="4671204" y="3505200"/>
            <a:ext cx="609600" cy="609600"/>
          </a:xfrm>
          <a:prstGeom prst="sun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onne 55"/>
          <p:cNvSpPr/>
          <p:nvPr/>
        </p:nvSpPr>
        <p:spPr>
          <a:xfrm>
            <a:off x="3124200" y="2057400"/>
            <a:ext cx="609600" cy="609600"/>
          </a:xfrm>
          <a:prstGeom prst="sun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onne 56"/>
          <p:cNvSpPr/>
          <p:nvPr/>
        </p:nvSpPr>
        <p:spPr>
          <a:xfrm>
            <a:off x="4418163" y="5198853"/>
            <a:ext cx="609600" cy="609600"/>
          </a:xfrm>
          <a:prstGeom prst="sun">
            <a:avLst/>
          </a:prstGeom>
          <a:solidFill>
            <a:srgbClr val="293697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onne 57"/>
          <p:cNvSpPr/>
          <p:nvPr/>
        </p:nvSpPr>
        <p:spPr>
          <a:xfrm>
            <a:off x="642668" y="3624532"/>
            <a:ext cx="609600" cy="609600"/>
          </a:xfrm>
          <a:prstGeom prst="sun">
            <a:avLst/>
          </a:prstGeom>
          <a:solidFill>
            <a:srgbClr val="FFCC66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onne 58"/>
          <p:cNvSpPr/>
          <p:nvPr/>
        </p:nvSpPr>
        <p:spPr>
          <a:xfrm>
            <a:off x="2421147" y="2005642"/>
            <a:ext cx="609600" cy="609600"/>
          </a:xfrm>
          <a:prstGeom prst="sun">
            <a:avLst/>
          </a:prstGeom>
          <a:solidFill>
            <a:srgbClr val="4D6B3D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onne 25"/>
          <p:cNvSpPr/>
          <p:nvPr/>
        </p:nvSpPr>
        <p:spPr>
          <a:xfrm>
            <a:off x="1041400" y="2819400"/>
            <a:ext cx="609600" cy="6096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3" name="TextBox 22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419037" cy="1648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V="1">
            <a:off x="7381718" y="2971800"/>
            <a:ext cx="0" cy="457200"/>
          </a:xfrm>
          <a:prstGeom prst="straightConnector1">
            <a:avLst/>
          </a:prstGeom>
          <a:ln>
            <a:headEnd type="none" w="med" len="med"/>
            <a:tailEnd type="triangle" w="med" len="lg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05851" y="2863989"/>
            <a:ext cx="420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000" dirty="0" smtClean="0"/>
              <a:t>Σ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461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Principal Ordinates</a:t>
            </a:r>
            <a:endParaRPr lang="en-US" cap="small" dirty="0"/>
          </a:p>
        </p:txBody>
      </p:sp>
      <p:sp>
        <p:nvSpPr>
          <p:cNvPr id="19" name="Bogen 7"/>
          <p:cNvSpPr/>
          <p:nvPr/>
        </p:nvSpPr>
        <p:spPr>
          <a:xfrm>
            <a:off x="939800" y="2311400"/>
            <a:ext cx="4165600" cy="4132540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419037" cy="1648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lke 8"/>
          <p:cNvSpPr/>
          <p:nvPr/>
        </p:nvSpPr>
        <p:spPr>
          <a:xfrm>
            <a:off x="1854200" y="3632200"/>
            <a:ext cx="2672861" cy="1930400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onne 19"/>
          <p:cNvSpPr/>
          <p:nvPr/>
        </p:nvSpPr>
        <p:spPr>
          <a:xfrm>
            <a:off x="1752600" y="2209800"/>
            <a:ext cx="609600" cy="609600"/>
          </a:xfrm>
          <a:prstGeom prst="sun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onne 17"/>
          <p:cNvSpPr/>
          <p:nvPr/>
        </p:nvSpPr>
        <p:spPr>
          <a:xfrm>
            <a:off x="838200" y="4953000"/>
            <a:ext cx="609600" cy="609600"/>
          </a:xfrm>
          <a:prstGeom prst="sun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38"/>
          <p:cNvSpPr/>
          <p:nvPr/>
        </p:nvSpPr>
        <p:spPr>
          <a:xfrm>
            <a:off x="4671204" y="3505200"/>
            <a:ext cx="609600" cy="609600"/>
          </a:xfrm>
          <a:prstGeom prst="sun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39"/>
          <p:cNvSpPr/>
          <p:nvPr/>
        </p:nvSpPr>
        <p:spPr>
          <a:xfrm>
            <a:off x="3124200" y="2057400"/>
            <a:ext cx="609600" cy="609600"/>
          </a:xfrm>
          <a:prstGeom prst="sun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41"/>
          <p:cNvSpPr/>
          <p:nvPr/>
        </p:nvSpPr>
        <p:spPr>
          <a:xfrm>
            <a:off x="4418163" y="5198853"/>
            <a:ext cx="609600" cy="609600"/>
          </a:xfrm>
          <a:prstGeom prst="sun">
            <a:avLst/>
          </a:prstGeom>
          <a:solidFill>
            <a:srgbClr val="293697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onne 43"/>
          <p:cNvSpPr/>
          <p:nvPr/>
        </p:nvSpPr>
        <p:spPr>
          <a:xfrm>
            <a:off x="642668" y="3624532"/>
            <a:ext cx="609600" cy="609600"/>
          </a:xfrm>
          <a:prstGeom prst="sun">
            <a:avLst/>
          </a:prstGeom>
          <a:solidFill>
            <a:srgbClr val="FFCC66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onne 44"/>
          <p:cNvSpPr/>
          <p:nvPr/>
        </p:nvSpPr>
        <p:spPr>
          <a:xfrm>
            <a:off x="2421147" y="2005642"/>
            <a:ext cx="609600" cy="609600"/>
          </a:xfrm>
          <a:prstGeom prst="sun">
            <a:avLst/>
          </a:prstGeom>
          <a:solidFill>
            <a:srgbClr val="4D6B3D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onne 25"/>
          <p:cNvSpPr/>
          <p:nvPr/>
        </p:nvSpPr>
        <p:spPr>
          <a:xfrm>
            <a:off x="1041400" y="2819400"/>
            <a:ext cx="609600" cy="6096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817908" y="2514600"/>
            <a:ext cx="2354292" cy="1414732"/>
          </a:xfrm>
          <a:prstGeom prst="straightConnector1">
            <a:avLst/>
          </a:prstGeom>
          <a:ln>
            <a:headEnd type="none" w="med" len="med"/>
            <a:tailEnd type="triangle" w="med" len="lg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Content Placeholder 2"/>
          <p:cNvSpPr txBox="1">
            <a:spLocks/>
          </p:cNvSpPr>
          <p:nvPr/>
        </p:nvSpPr>
        <p:spPr>
          <a:xfrm>
            <a:off x="6019800" y="3829050"/>
            <a:ext cx="2462291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Independent!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5280804" y="3929332"/>
            <a:ext cx="891396" cy="185468"/>
          </a:xfrm>
          <a:prstGeom prst="straightConnector1">
            <a:avLst/>
          </a:prstGeom>
          <a:ln>
            <a:headEnd type="none" w="med" len="med"/>
            <a:tailEnd type="triangle" w="med" len="lg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105400" y="4267200"/>
            <a:ext cx="1066800" cy="990600"/>
          </a:xfrm>
          <a:prstGeom prst="straightConnector1">
            <a:avLst/>
          </a:prstGeom>
          <a:ln>
            <a:headEnd type="none" w="med" len="med"/>
            <a:tailEnd type="triangle" w="med" len="lg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5" name="TextBox 3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77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057400" y="2133600"/>
            <a:ext cx="4876800" cy="609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Henyey-Greenstein distribution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55" y="2743200"/>
            <a:ext cx="3370690" cy="60806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Propagation Basis</a:t>
            </a:r>
            <a:endParaRPr lang="en-US" cap="small" dirty="0"/>
          </a:p>
        </p:txBody>
      </p:sp>
      <p:grpSp>
        <p:nvGrpSpPr>
          <p:cNvPr id="11" name="Group 1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42913" y="3798599"/>
            <a:ext cx="8258175" cy="1687801"/>
            <a:chOff x="428625" y="3884324"/>
            <a:chExt cx="8258175" cy="1687801"/>
          </a:xfrm>
        </p:grpSpPr>
        <p:pic>
          <p:nvPicPr>
            <p:cNvPr id="3074" name="Picture 2" descr="D:\MPI\Talks\2014\05_GI\h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884324"/>
              <a:ext cx="8229600" cy="1221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6232301" y="5038725"/>
              <a:ext cx="949550" cy="5334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 smtClean="0"/>
                <a:t>g=0.5</a:t>
              </a:r>
              <a:endParaRPr lang="en-US" sz="2400" dirty="0" smtClean="0"/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28625" y="5038725"/>
              <a:ext cx="707802" cy="5334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 smtClean="0"/>
                <a:t>g=0</a:t>
              </a:r>
              <a:endParaRPr lang="en-US" sz="2400" dirty="0" smtClean="0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3308125" y="5038725"/>
              <a:ext cx="968600" cy="5334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 smtClean="0"/>
                <a:t>g=0.3</a:t>
              </a:r>
              <a:endParaRPr lang="en-US" sz="2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437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75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16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519" y="3771900"/>
            <a:ext cx="701254" cy="122202"/>
          </a:xfrm>
          <a:prstGeom prst="ellipse">
            <a:avLst/>
          </a:prstGeom>
          <a:solidFill>
            <a:srgbClr val="DDE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23417" y="2962639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3417" y="4513216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67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519" y="3771900"/>
            <a:ext cx="701254" cy="122202"/>
          </a:xfrm>
          <a:prstGeom prst="ellipse">
            <a:avLst/>
          </a:prstGeom>
          <a:solidFill>
            <a:srgbClr val="DDE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23417" y="2962639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3417" y="4513216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64921" y="4449040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11772" y="3741701"/>
            <a:ext cx="701254" cy="182600"/>
          </a:xfrm>
          <a:prstGeom prst="ellipse">
            <a:avLst/>
          </a:prstGeom>
          <a:solidFill>
            <a:srgbClr val="B9C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23417" y="5244679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23417" y="2136252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78946" y="2901975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30499" y="4603085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188962" y="3044419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67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519" y="3771900"/>
            <a:ext cx="701254" cy="122202"/>
          </a:xfrm>
          <a:prstGeom prst="ellipse">
            <a:avLst/>
          </a:prstGeom>
          <a:solidFill>
            <a:srgbClr val="DDE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23417" y="2962639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3417" y="4513216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64921" y="4449040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11772" y="3741701"/>
            <a:ext cx="701254" cy="182600"/>
          </a:xfrm>
          <a:prstGeom prst="ellipse">
            <a:avLst/>
          </a:prstGeom>
          <a:solidFill>
            <a:srgbClr val="B9C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23417" y="5244679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23417" y="2136252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78946" y="2901975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30499" y="4603085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188962" y="3044419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447931" y="3699506"/>
            <a:ext cx="701254" cy="262894"/>
          </a:xfrm>
          <a:prstGeom prst="ellipse">
            <a:avLst/>
          </a:prstGeom>
          <a:solidFill>
            <a:srgbClr val="A3B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11772" y="2867388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06426" y="4417965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78946" y="2069932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64921" y="5175439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74044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4044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30499" y="5381053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198487" y="2266024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Participating Media</a:t>
            </a:r>
            <a:endParaRPr lang="en-US" cap="small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4400" y="3886200"/>
            <a:ext cx="7163597" cy="2590800"/>
            <a:chOff x="914400" y="3996390"/>
            <a:chExt cx="7163597" cy="25908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143797" y="5291790"/>
              <a:ext cx="6934200" cy="0"/>
            </a:xfrm>
            <a:prstGeom prst="straightConnector1">
              <a:avLst/>
            </a:prstGeom>
            <a:ln>
              <a:headEnd type="arrow"/>
              <a:tailEnd type="arrow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528090" y="3996390"/>
              <a:ext cx="2392620" cy="2590800"/>
            </a:xfrm>
            <a:prstGeom prst="rect">
              <a:avLst/>
            </a:prstGeom>
            <a:solidFill>
              <a:srgbClr val="4F81BD">
                <a:alpha val="36078"/>
              </a:srgb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600950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336" y="5515689"/>
              <a:ext cx="1232614" cy="9613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0"/>
            <a:stretch/>
          </p:blipFill>
          <p:spPr bwMode="auto">
            <a:xfrm>
              <a:off x="914400" y="5515688"/>
              <a:ext cx="1451134" cy="961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586" y="4114800"/>
              <a:ext cx="768164" cy="9613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150" y="5515688"/>
              <a:ext cx="683397" cy="961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1" t="12954" r="22856" b="15865"/>
            <a:stretch/>
          </p:blipFill>
          <p:spPr bwMode="auto">
            <a:xfrm>
              <a:off x="2971639" y="5515689"/>
              <a:ext cx="1600361" cy="9613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660" y="4114801"/>
              <a:ext cx="1025140" cy="9613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50" y="4114800"/>
              <a:ext cx="1377628" cy="961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6636192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391150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597842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740592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47950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486697" y="5228511"/>
              <a:ext cx="126558" cy="1265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66003" y="1447800"/>
            <a:ext cx="7011994" cy="1868554"/>
            <a:chOff x="685800" y="1490025"/>
            <a:chExt cx="6781800" cy="1807211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317" y="1490025"/>
              <a:ext cx="2317246" cy="18072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393" y="1490025"/>
              <a:ext cx="1927207" cy="18072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490025"/>
              <a:ext cx="2267686" cy="18072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27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519" y="3771900"/>
            <a:ext cx="701254" cy="122202"/>
          </a:xfrm>
          <a:prstGeom prst="ellipse">
            <a:avLst/>
          </a:prstGeom>
          <a:solidFill>
            <a:srgbClr val="DDE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23417" y="2962639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3417" y="4513216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64921" y="4449040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11772" y="3741701"/>
            <a:ext cx="701254" cy="182600"/>
          </a:xfrm>
          <a:prstGeom prst="ellipse">
            <a:avLst/>
          </a:prstGeom>
          <a:solidFill>
            <a:srgbClr val="B9C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23417" y="5244679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23417" y="2136252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78946" y="2901975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30499" y="4603085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188962" y="3044419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447931" y="3699506"/>
            <a:ext cx="701254" cy="262894"/>
          </a:xfrm>
          <a:prstGeom prst="ellipse">
            <a:avLst/>
          </a:prstGeom>
          <a:solidFill>
            <a:srgbClr val="A3B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11772" y="2867388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06426" y="4417965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78946" y="2069932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64921" y="5175439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74044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4044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30499" y="5381053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198487" y="2266024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29573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129573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606426" y="2012782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426" y="5118288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47931" y="2810238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47931" y="4370340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257267" y="3638550"/>
            <a:ext cx="701254" cy="380162"/>
          </a:xfrm>
          <a:prstGeom prst="ellipse">
            <a:avLst/>
          </a:prstGeom>
          <a:solidFill>
            <a:srgbClr val="669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67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519" y="3771900"/>
            <a:ext cx="701254" cy="122202"/>
          </a:xfrm>
          <a:prstGeom prst="ellipse">
            <a:avLst/>
          </a:prstGeom>
          <a:solidFill>
            <a:srgbClr val="DDE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23417" y="2962639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3417" y="4513216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64921" y="4449040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11772" y="3741701"/>
            <a:ext cx="701254" cy="182600"/>
          </a:xfrm>
          <a:prstGeom prst="ellipse">
            <a:avLst/>
          </a:prstGeom>
          <a:solidFill>
            <a:srgbClr val="B9C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23417" y="5244679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23417" y="2136252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78946" y="2901975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30499" y="4603085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188962" y="3044419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447931" y="3699506"/>
            <a:ext cx="701254" cy="262894"/>
          </a:xfrm>
          <a:prstGeom prst="ellipse">
            <a:avLst/>
          </a:prstGeom>
          <a:solidFill>
            <a:srgbClr val="A3B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11772" y="2867388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06426" y="4417965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78946" y="2069932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64921" y="5175439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74044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4044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30499" y="5381053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198487" y="2266024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29573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129573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606426" y="2012782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426" y="5118288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47931" y="2810238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47931" y="4370340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257267" y="3638550"/>
            <a:ext cx="701254" cy="380162"/>
          </a:xfrm>
          <a:prstGeom prst="ellipse">
            <a:avLst/>
          </a:prstGeom>
          <a:solidFill>
            <a:srgbClr val="669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957053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957053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190082" y="3828631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447931" y="1962150"/>
            <a:ext cx="701254" cy="640826"/>
          </a:xfrm>
          <a:prstGeom prst="ellipse">
            <a:avLst/>
          </a:prstGeom>
          <a:solidFill>
            <a:srgbClr val="427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47931" y="5067655"/>
            <a:ext cx="701254" cy="640826"/>
          </a:xfrm>
          <a:prstGeom prst="ellipse">
            <a:avLst/>
          </a:prstGeom>
          <a:solidFill>
            <a:srgbClr val="427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257267" y="2774138"/>
            <a:ext cx="701254" cy="540562"/>
          </a:xfrm>
          <a:prstGeom prst="ellipse">
            <a:avLst/>
          </a:prstGeom>
          <a:solidFill>
            <a:srgbClr val="5E8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57267" y="4321202"/>
            <a:ext cx="701254" cy="540562"/>
          </a:xfrm>
          <a:prstGeom prst="ellipse">
            <a:avLst/>
          </a:prstGeom>
          <a:solidFill>
            <a:srgbClr val="5E8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3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519" y="3771900"/>
            <a:ext cx="701254" cy="122202"/>
          </a:xfrm>
          <a:prstGeom prst="ellipse">
            <a:avLst/>
          </a:prstGeom>
          <a:solidFill>
            <a:srgbClr val="DDE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23417" y="2962639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3417" y="4513216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64921" y="4449040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11772" y="3741701"/>
            <a:ext cx="701254" cy="182600"/>
          </a:xfrm>
          <a:prstGeom prst="ellipse">
            <a:avLst/>
          </a:prstGeom>
          <a:solidFill>
            <a:srgbClr val="B9C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23417" y="5244679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23417" y="2136252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78946" y="2901975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30499" y="4603085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188962" y="3044419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447931" y="3699506"/>
            <a:ext cx="701254" cy="262894"/>
          </a:xfrm>
          <a:prstGeom prst="ellipse">
            <a:avLst/>
          </a:prstGeom>
          <a:solidFill>
            <a:srgbClr val="A3B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11772" y="2867388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06426" y="4417965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78946" y="2069932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64921" y="5175439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74044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4044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30499" y="5381053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198487" y="2266024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29573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129573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606426" y="2012782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426" y="5118288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47931" y="2810238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47931" y="4370340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257267" y="3638550"/>
            <a:ext cx="701254" cy="380162"/>
          </a:xfrm>
          <a:prstGeom prst="ellipse">
            <a:avLst/>
          </a:prstGeom>
          <a:solidFill>
            <a:srgbClr val="669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957053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957053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190082" y="3828631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447931" y="1962150"/>
            <a:ext cx="701254" cy="640826"/>
          </a:xfrm>
          <a:prstGeom prst="ellipse">
            <a:avLst/>
          </a:prstGeom>
          <a:solidFill>
            <a:srgbClr val="427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47931" y="5067655"/>
            <a:ext cx="701254" cy="640826"/>
          </a:xfrm>
          <a:prstGeom prst="ellipse">
            <a:avLst/>
          </a:prstGeom>
          <a:solidFill>
            <a:srgbClr val="427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257267" y="2774138"/>
            <a:ext cx="701254" cy="540562"/>
          </a:xfrm>
          <a:prstGeom prst="ellipse">
            <a:avLst/>
          </a:prstGeom>
          <a:solidFill>
            <a:srgbClr val="5E8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57267" y="4321202"/>
            <a:ext cx="701254" cy="540562"/>
          </a:xfrm>
          <a:prstGeom prst="ellipse">
            <a:avLst/>
          </a:prstGeom>
          <a:solidFill>
            <a:srgbClr val="5E8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798558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5798558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190082" y="3034893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190082" y="4647776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257267" y="1945750"/>
            <a:ext cx="701254" cy="673626"/>
          </a:xfrm>
          <a:prstGeom prst="ellipse">
            <a:avLst/>
          </a:prstGeom>
          <a:solidFill>
            <a:srgbClr val="3C6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57267" y="5044240"/>
            <a:ext cx="701254" cy="673626"/>
          </a:xfrm>
          <a:prstGeom prst="ellipse">
            <a:avLst/>
          </a:prstGeom>
          <a:solidFill>
            <a:srgbClr val="3C6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42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sp>
        <p:nvSpPr>
          <p:cNvPr id="3" name="Rectangle 2"/>
          <p:cNvSpPr/>
          <p:nvPr/>
        </p:nvSpPr>
        <p:spPr>
          <a:xfrm>
            <a:off x="2872740" y="1894965"/>
            <a:ext cx="4162425" cy="388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71536" y="3833001"/>
            <a:ext cx="841505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75"/>
          <p:cNvGrpSpPr/>
          <p:nvPr/>
        </p:nvGrpSpPr>
        <p:grpSpPr>
          <a:xfrm>
            <a:off x="2865732" y="1887344"/>
            <a:ext cx="4171950" cy="3895274"/>
            <a:chOff x="5638800" y="3200400"/>
            <a:chExt cx="1524000" cy="1524000"/>
          </a:xfrm>
        </p:grpSpPr>
        <p:cxnSp>
          <p:nvCxnSpPr>
            <p:cNvPr id="8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2923417" y="3787466"/>
            <a:ext cx="701254" cy="87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70519" y="3771900"/>
            <a:ext cx="701254" cy="122202"/>
          </a:xfrm>
          <a:prstGeom prst="ellipse">
            <a:avLst/>
          </a:prstGeom>
          <a:solidFill>
            <a:srgbClr val="DDE6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23417" y="2962639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23417" y="4513216"/>
            <a:ext cx="701254" cy="163560"/>
          </a:xfrm>
          <a:prstGeom prst="ellipse">
            <a:avLst/>
          </a:prstGeom>
          <a:solidFill>
            <a:srgbClr val="ADC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764921" y="4449040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11772" y="3741701"/>
            <a:ext cx="701254" cy="182600"/>
          </a:xfrm>
          <a:prstGeom prst="ellipse">
            <a:avLst/>
          </a:prstGeom>
          <a:solidFill>
            <a:srgbClr val="B9C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23417" y="5244679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23417" y="2136252"/>
            <a:ext cx="701254" cy="292624"/>
          </a:xfrm>
          <a:prstGeom prst="ellipse">
            <a:avLst/>
          </a:prstGeom>
          <a:solidFill>
            <a:srgbClr val="5D8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78946" y="2901975"/>
            <a:ext cx="701254" cy="284886"/>
          </a:xfrm>
          <a:prstGeom prst="ellipse">
            <a:avLst/>
          </a:prstGeom>
          <a:solidFill>
            <a:srgbClr val="A9C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30499" y="4603085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188962" y="3044419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447931" y="3699506"/>
            <a:ext cx="701254" cy="262894"/>
          </a:xfrm>
          <a:prstGeom prst="ellipse">
            <a:avLst/>
          </a:prstGeom>
          <a:solidFill>
            <a:srgbClr val="A3B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11772" y="2867388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06426" y="4417965"/>
            <a:ext cx="701254" cy="354060"/>
          </a:xfrm>
          <a:prstGeom prst="ellipse">
            <a:avLst/>
          </a:prstGeom>
          <a:solidFill>
            <a:srgbClr val="99B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78946" y="2069932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64921" y="5175439"/>
            <a:ext cx="701254" cy="425262"/>
          </a:xfrm>
          <a:prstGeom prst="ellipse">
            <a:avLst/>
          </a:prstGeom>
          <a:solidFill>
            <a:srgbClr val="618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74044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274044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30499" y="5381053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198487" y="2266024"/>
            <a:ext cx="48254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29573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129573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606426" y="2012782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426" y="5118288"/>
            <a:ext cx="701254" cy="539562"/>
          </a:xfrm>
          <a:prstGeom prst="ellipse">
            <a:avLst/>
          </a:prstGeom>
          <a:solidFill>
            <a:srgbClr val="5584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47931" y="2810238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47931" y="4370340"/>
            <a:ext cx="701254" cy="449310"/>
          </a:xfrm>
          <a:prstGeom prst="ellipse">
            <a:avLst/>
          </a:prstGeom>
          <a:solidFill>
            <a:srgbClr val="779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257267" y="3638550"/>
            <a:ext cx="701254" cy="380162"/>
          </a:xfrm>
          <a:prstGeom prst="ellipse">
            <a:avLst/>
          </a:prstGeom>
          <a:solidFill>
            <a:srgbClr val="669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957053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957053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190082" y="3828631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447931" y="1962150"/>
            <a:ext cx="701254" cy="640826"/>
          </a:xfrm>
          <a:prstGeom prst="ellipse">
            <a:avLst/>
          </a:prstGeom>
          <a:solidFill>
            <a:srgbClr val="427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47931" y="5067655"/>
            <a:ext cx="701254" cy="640826"/>
          </a:xfrm>
          <a:prstGeom prst="ellipse">
            <a:avLst/>
          </a:prstGeom>
          <a:solidFill>
            <a:srgbClr val="4276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257267" y="2774138"/>
            <a:ext cx="701254" cy="540562"/>
          </a:xfrm>
          <a:prstGeom prst="ellipse">
            <a:avLst/>
          </a:prstGeom>
          <a:solidFill>
            <a:srgbClr val="5E8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257267" y="4321202"/>
            <a:ext cx="701254" cy="540562"/>
          </a:xfrm>
          <a:prstGeom prst="ellipse">
            <a:avLst/>
          </a:prstGeom>
          <a:solidFill>
            <a:srgbClr val="5E8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798558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5798558" y="1371600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190082" y="3034893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190082" y="4647776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257267" y="1945750"/>
            <a:ext cx="701254" cy="673626"/>
          </a:xfrm>
          <a:prstGeom prst="ellipse">
            <a:avLst/>
          </a:prstGeom>
          <a:solidFill>
            <a:srgbClr val="3C6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57267" y="5044240"/>
            <a:ext cx="701254" cy="673626"/>
          </a:xfrm>
          <a:prstGeom prst="ellipse">
            <a:avLst/>
          </a:prstGeom>
          <a:solidFill>
            <a:srgbClr val="3C6B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7190082" y="2253988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7190082" y="5426169"/>
            <a:ext cx="49087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597495" y="5859625"/>
            <a:ext cx="0" cy="408049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597495" y="1385655"/>
            <a:ext cx="0" cy="390061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4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990600" y="3388994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6" name="TextBox 6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80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Propagation</a:t>
            </a:r>
            <a:endParaRPr lang="en-US" cap="small" dirty="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6507"/>
            <a:ext cx="2971800" cy="3010902"/>
          </a:xfrm>
          <a:prstGeom prst="rect">
            <a:avLst/>
          </a:prstGeom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36780" y="3870472"/>
            <a:ext cx="631696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7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228600" y="3567723"/>
            <a:ext cx="518160" cy="62179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4966859" y="3448092"/>
            <a:ext cx="60093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cap="small" dirty="0" smtClean="0"/>
              <a:t>≈</a:t>
            </a:r>
            <a:endParaRPr lang="en-US" sz="4800" cap="small" dirty="0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5753100" y="5377409"/>
            <a:ext cx="2895600" cy="5661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Premoze, Ashikhmin, Ramamoorthi, Nayar: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Practical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Rendering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of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Multiple Scattering Effects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Participating Media, EGSR, 2004]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5" name="TextBox 5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592028" y="2358834"/>
            <a:ext cx="3227294" cy="3013266"/>
            <a:chOff x="2865732" y="1887344"/>
            <a:chExt cx="4171950" cy="3895274"/>
          </a:xfrm>
        </p:grpSpPr>
        <p:sp>
          <p:nvSpPr>
            <p:cNvPr id="60" name="Rectangle 59"/>
            <p:cNvSpPr/>
            <p:nvPr/>
          </p:nvSpPr>
          <p:spPr>
            <a:xfrm>
              <a:off x="2872740" y="1894965"/>
              <a:ext cx="4162425" cy="38872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uppieren 75"/>
            <p:cNvGrpSpPr/>
            <p:nvPr/>
          </p:nvGrpSpPr>
          <p:grpSpPr>
            <a:xfrm>
              <a:off x="2865732" y="1887344"/>
              <a:ext cx="4171950" cy="3895274"/>
              <a:chOff x="5638800" y="3200400"/>
              <a:chExt cx="1524000" cy="1524000"/>
            </a:xfrm>
          </p:grpSpPr>
          <p:cxnSp>
            <p:nvCxnSpPr>
              <p:cNvPr id="62" name="Gerade Verbindung 76"/>
              <p:cNvCxnSpPr/>
              <p:nvPr/>
            </p:nvCxnSpPr>
            <p:spPr>
              <a:xfrm>
                <a:off x="5638800" y="32004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77"/>
              <p:cNvCxnSpPr/>
              <p:nvPr/>
            </p:nvCxnSpPr>
            <p:spPr>
              <a:xfrm>
                <a:off x="5638800" y="35052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78"/>
              <p:cNvCxnSpPr/>
              <p:nvPr/>
            </p:nvCxnSpPr>
            <p:spPr>
              <a:xfrm>
                <a:off x="5638800" y="38100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79"/>
              <p:cNvCxnSpPr/>
              <p:nvPr/>
            </p:nvCxnSpPr>
            <p:spPr>
              <a:xfrm>
                <a:off x="5638800" y="41148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80"/>
              <p:cNvCxnSpPr/>
              <p:nvPr/>
            </p:nvCxnSpPr>
            <p:spPr>
              <a:xfrm>
                <a:off x="5638800" y="44196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81"/>
              <p:cNvCxnSpPr/>
              <p:nvPr/>
            </p:nvCxnSpPr>
            <p:spPr>
              <a:xfrm flipV="1">
                <a:off x="56388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82"/>
              <p:cNvCxnSpPr/>
              <p:nvPr/>
            </p:nvCxnSpPr>
            <p:spPr>
              <a:xfrm flipV="1">
                <a:off x="59436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83"/>
              <p:cNvCxnSpPr/>
              <p:nvPr/>
            </p:nvCxnSpPr>
            <p:spPr>
              <a:xfrm flipV="1">
                <a:off x="62484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84"/>
              <p:cNvCxnSpPr/>
              <p:nvPr/>
            </p:nvCxnSpPr>
            <p:spPr>
              <a:xfrm flipV="1">
                <a:off x="65532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85"/>
              <p:cNvCxnSpPr/>
              <p:nvPr/>
            </p:nvCxnSpPr>
            <p:spPr>
              <a:xfrm flipV="1">
                <a:off x="68580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86"/>
              <p:cNvCxnSpPr/>
              <p:nvPr/>
            </p:nvCxnSpPr>
            <p:spPr>
              <a:xfrm flipV="1">
                <a:off x="71628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87"/>
              <p:cNvCxnSpPr/>
              <p:nvPr/>
            </p:nvCxnSpPr>
            <p:spPr>
              <a:xfrm>
                <a:off x="5638800" y="47244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Oval 74"/>
            <p:cNvSpPr/>
            <p:nvPr/>
          </p:nvSpPr>
          <p:spPr>
            <a:xfrm>
              <a:off x="2923417" y="3787466"/>
              <a:ext cx="701254" cy="8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770519" y="3771900"/>
              <a:ext cx="701254" cy="122202"/>
            </a:xfrm>
            <a:prstGeom prst="ellipse">
              <a:avLst/>
            </a:prstGeom>
            <a:solidFill>
              <a:srgbClr val="DDE6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923417" y="2962639"/>
              <a:ext cx="701254" cy="163560"/>
            </a:xfrm>
            <a:prstGeom prst="ellipse">
              <a:avLst/>
            </a:prstGeom>
            <a:solidFill>
              <a:srgbClr val="ADC3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923417" y="4513216"/>
              <a:ext cx="701254" cy="163560"/>
            </a:xfrm>
            <a:prstGeom prst="ellipse">
              <a:avLst/>
            </a:prstGeom>
            <a:solidFill>
              <a:srgbClr val="ADC3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764921" y="4449040"/>
              <a:ext cx="701254" cy="284886"/>
            </a:xfrm>
            <a:prstGeom prst="ellipse">
              <a:avLst/>
            </a:prstGeom>
            <a:solidFill>
              <a:srgbClr val="A9C1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611772" y="3741701"/>
              <a:ext cx="701254" cy="182600"/>
            </a:xfrm>
            <a:prstGeom prst="ellipse">
              <a:avLst/>
            </a:prstGeom>
            <a:solidFill>
              <a:srgbClr val="B9CC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3417" y="5244679"/>
              <a:ext cx="701254" cy="292624"/>
            </a:xfrm>
            <a:prstGeom prst="ellipse">
              <a:avLst/>
            </a:prstGeom>
            <a:solidFill>
              <a:srgbClr val="5D89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923417" y="2136252"/>
              <a:ext cx="701254" cy="292624"/>
            </a:xfrm>
            <a:prstGeom prst="ellipse">
              <a:avLst/>
            </a:prstGeom>
            <a:solidFill>
              <a:srgbClr val="5D89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778946" y="2901975"/>
              <a:ext cx="701254" cy="284886"/>
            </a:xfrm>
            <a:prstGeom prst="ellipse">
              <a:avLst/>
            </a:prstGeom>
            <a:solidFill>
              <a:srgbClr val="A9C1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447931" y="3699506"/>
              <a:ext cx="701254" cy="262894"/>
            </a:xfrm>
            <a:prstGeom prst="ellipse">
              <a:avLst/>
            </a:prstGeom>
            <a:solidFill>
              <a:srgbClr val="A3BC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611772" y="2867388"/>
              <a:ext cx="701254" cy="354060"/>
            </a:xfrm>
            <a:prstGeom prst="ellipse">
              <a:avLst/>
            </a:prstGeom>
            <a:solidFill>
              <a:srgbClr val="99B5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606426" y="4417965"/>
              <a:ext cx="701254" cy="354060"/>
            </a:xfrm>
            <a:prstGeom prst="ellipse">
              <a:avLst/>
            </a:prstGeom>
            <a:solidFill>
              <a:srgbClr val="99B5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778946" y="2069932"/>
              <a:ext cx="701254" cy="425262"/>
            </a:xfrm>
            <a:prstGeom prst="ellipse">
              <a:avLst/>
            </a:prstGeom>
            <a:solidFill>
              <a:srgbClr val="618DC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764921" y="5175439"/>
              <a:ext cx="701254" cy="425262"/>
            </a:xfrm>
            <a:prstGeom prst="ellipse">
              <a:avLst/>
            </a:prstGeom>
            <a:solidFill>
              <a:srgbClr val="618DC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606426" y="2012782"/>
              <a:ext cx="701254" cy="539562"/>
            </a:xfrm>
            <a:prstGeom prst="ellipse">
              <a:avLst/>
            </a:prstGeom>
            <a:solidFill>
              <a:srgbClr val="5584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606426" y="5118288"/>
              <a:ext cx="701254" cy="539562"/>
            </a:xfrm>
            <a:prstGeom prst="ellipse">
              <a:avLst/>
            </a:prstGeom>
            <a:solidFill>
              <a:srgbClr val="5584C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447931" y="2810238"/>
              <a:ext cx="701254" cy="449310"/>
            </a:xfrm>
            <a:prstGeom prst="ellipse">
              <a:avLst/>
            </a:prstGeom>
            <a:solidFill>
              <a:srgbClr val="779D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447931" y="4370340"/>
              <a:ext cx="701254" cy="449310"/>
            </a:xfrm>
            <a:prstGeom prst="ellipse">
              <a:avLst/>
            </a:prstGeom>
            <a:solidFill>
              <a:srgbClr val="779D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257267" y="3638550"/>
              <a:ext cx="701254" cy="380162"/>
            </a:xfrm>
            <a:prstGeom prst="ellipse">
              <a:avLst/>
            </a:prstGeom>
            <a:solidFill>
              <a:srgbClr val="6690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447931" y="1962150"/>
              <a:ext cx="701254" cy="640826"/>
            </a:xfrm>
            <a:prstGeom prst="ellipse">
              <a:avLst/>
            </a:prstGeom>
            <a:solidFill>
              <a:srgbClr val="4276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447931" y="5067655"/>
              <a:ext cx="701254" cy="640826"/>
            </a:xfrm>
            <a:prstGeom prst="ellipse">
              <a:avLst/>
            </a:prstGeom>
            <a:solidFill>
              <a:srgbClr val="4276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257267" y="2774138"/>
              <a:ext cx="701254" cy="540562"/>
            </a:xfrm>
            <a:prstGeom prst="ellipse">
              <a:avLst/>
            </a:prstGeom>
            <a:solidFill>
              <a:srgbClr val="5E8B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257267" y="4321202"/>
              <a:ext cx="701254" cy="540562"/>
            </a:xfrm>
            <a:prstGeom prst="ellipse">
              <a:avLst/>
            </a:prstGeom>
            <a:solidFill>
              <a:srgbClr val="5E8B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257267" y="1945750"/>
              <a:ext cx="701254" cy="673626"/>
            </a:xfrm>
            <a:prstGeom prst="ellipse">
              <a:avLst/>
            </a:prstGeom>
            <a:solidFill>
              <a:srgbClr val="3C6BA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257267" y="5044240"/>
              <a:ext cx="701254" cy="673626"/>
            </a:xfrm>
            <a:prstGeom prst="ellipse">
              <a:avLst/>
            </a:prstGeom>
            <a:solidFill>
              <a:srgbClr val="3C6BA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4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12"/>
          <p:cNvSpPr/>
          <p:nvPr/>
        </p:nvSpPr>
        <p:spPr>
          <a:xfrm>
            <a:off x="1219200" y="2526268"/>
            <a:ext cx="4505865" cy="3039658"/>
          </a:xfrm>
          <a:custGeom>
            <a:avLst/>
            <a:gdLst>
              <a:gd name="connsiteX0" fmla="*/ 215661 w 1199072"/>
              <a:gd name="connsiteY0" fmla="*/ 862641 h 914400"/>
              <a:gd name="connsiteX1" fmla="*/ 0 w 1199072"/>
              <a:gd name="connsiteY1" fmla="*/ 284671 h 914400"/>
              <a:gd name="connsiteX2" fmla="*/ 802257 w 1199072"/>
              <a:gd name="connsiteY2" fmla="*/ 0 h 914400"/>
              <a:gd name="connsiteX3" fmla="*/ 1199072 w 1199072"/>
              <a:gd name="connsiteY3" fmla="*/ 560716 h 914400"/>
              <a:gd name="connsiteX4" fmla="*/ 957532 w 1199072"/>
              <a:gd name="connsiteY4" fmla="*/ 914400 h 914400"/>
              <a:gd name="connsiteX5" fmla="*/ 215661 w 1199072"/>
              <a:gd name="connsiteY5" fmla="*/ 862641 h 914400"/>
              <a:gd name="connsiteX0" fmla="*/ 215661 w 1199072"/>
              <a:gd name="connsiteY0" fmla="*/ 1204822 h 1256581"/>
              <a:gd name="connsiteX1" fmla="*/ 0 w 1199072"/>
              <a:gd name="connsiteY1" fmla="*/ 626852 h 1256581"/>
              <a:gd name="connsiteX2" fmla="*/ 802257 w 1199072"/>
              <a:gd name="connsiteY2" fmla="*/ 342181 h 1256581"/>
              <a:gd name="connsiteX3" fmla="*/ 1199072 w 1199072"/>
              <a:gd name="connsiteY3" fmla="*/ 902897 h 1256581"/>
              <a:gd name="connsiteX4" fmla="*/ 957532 w 1199072"/>
              <a:gd name="connsiteY4" fmla="*/ 1256581 h 1256581"/>
              <a:gd name="connsiteX5" fmla="*/ 215661 w 1199072"/>
              <a:gd name="connsiteY5" fmla="*/ 1204822 h 1256581"/>
              <a:gd name="connsiteX0" fmla="*/ 646982 w 1630393"/>
              <a:gd name="connsiteY0" fmla="*/ 1204822 h 1256581"/>
              <a:gd name="connsiteX1" fmla="*/ 431321 w 1630393"/>
              <a:gd name="connsiteY1" fmla="*/ 626852 h 1256581"/>
              <a:gd name="connsiteX2" fmla="*/ 1233578 w 1630393"/>
              <a:gd name="connsiteY2" fmla="*/ 342181 h 1256581"/>
              <a:gd name="connsiteX3" fmla="*/ 1630393 w 1630393"/>
              <a:gd name="connsiteY3" fmla="*/ 902897 h 1256581"/>
              <a:gd name="connsiteX4" fmla="*/ 1388853 w 1630393"/>
              <a:gd name="connsiteY4" fmla="*/ 1256581 h 1256581"/>
              <a:gd name="connsiteX5" fmla="*/ 646982 w 1630393"/>
              <a:gd name="connsiteY5" fmla="*/ 1204822 h 1256581"/>
              <a:gd name="connsiteX0" fmla="*/ 646982 w 1630393"/>
              <a:gd name="connsiteY0" fmla="*/ 1204822 h 1480867"/>
              <a:gd name="connsiteX1" fmla="*/ 431321 w 1630393"/>
              <a:gd name="connsiteY1" fmla="*/ 626852 h 1480867"/>
              <a:gd name="connsiteX2" fmla="*/ 1233578 w 1630393"/>
              <a:gd name="connsiteY2" fmla="*/ 342181 h 1480867"/>
              <a:gd name="connsiteX3" fmla="*/ 1630393 w 1630393"/>
              <a:gd name="connsiteY3" fmla="*/ 902897 h 1480867"/>
              <a:gd name="connsiteX4" fmla="*/ 1388853 w 1630393"/>
              <a:gd name="connsiteY4" fmla="*/ 1256581 h 1480867"/>
              <a:gd name="connsiteX5" fmla="*/ 646982 w 1630393"/>
              <a:gd name="connsiteY5" fmla="*/ 1204822 h 1480867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59922 w 1838865"/>
              <a:gd name="connsiteY0" fmla="*/ 1240766 h 1524000"/>
              <a:gd name="connsiteX1" fmla="*/ 444261 w 1838865"/>
              <a:gd name="connsiteY1" fmla="*/ 662796 h 1524000"/>
              <a:gd name="connsiteX2" fmla="*/ 1246518 w 1838865"/>
              <a:gd name="connsiteY2" fmla="*/ 378125 h 1524000"/>
              <a:gd name="connsiteX3" fmla="*/ 1643333 w 1838865"/>
              <a:gd name="connsiteY3" fmla="*/ 938841 h 1524000"/>
              <a:gd name="connsiteX4" fmla="*/ 1401793 w 1838865"/>
              <a:gd name="connsiteY4" fmla="*/ 1292525 h 1524000"/>
              <a:gd name="connsiteX5" fmla="*/ 659922 w 1838865"/>
              <a:gd name="connsiteY5" fmla="*/ 1240766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8865" h="1524000">
                <a:moveTo>
                  <a:pt x="659922" y="1240766"/>
                </a:moveTo>
                <a:cubicBezTo>
                  <a:pt x="362310" y="1516811"/>
                  <a:pt x="0" y="708804"/>
                  <a:pt x="444261" y="662796"/>
                </a:cubicBezTo>
                <a:cubicBezTo>
                  <a:pt x="566469" y="35944"/>
                  <a:pt x="1071114" y="0"/>
                  <a:pt x="1246518" y="378125"/>
                </a:cubicBezTo>
                <a:cubicBezTo>
                  <a:pt x="1538379" y="179717"/>
                  <a:pt x="1820174" y="533400"/>
                  <a:pt x="1643333" y="938841"/>
                </a:cubicBezTo>
                <a:cubicBezTo>
                  <a:pt x="1838865" y="1026544"/>
                  <a:pt x="1618891" y="1283898"/>
                  <a:pt x="1401793" y="1292525"/>
                </a:cubicBezTo>
                <a:cubicBezTo>
                  <a:pt x="1352911" y="1472242"/>
                  <a:pt x="902899" y="1524000"/>
                  <a:pt x="659922" y="12407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ihandform 11"/>
          <p:cNvSpPr/>
          <p:nvPr/>
        </p:nvSpPr>
        <p:spPr>
          <a:xfrm>
            <a:off x="609600" y="3745469"/>
            <a:ext cx="8001000" cy="2070340"/>
          </a:xfrm>
          <a:custGeom>
            <a:avLst/>
            <a:gdLst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295291 w 4278702"/>
              <a:gd name="connsiteY4" fmla="*/ 1526876 h 1587261"/>
              <a:gd name="connsiteX5" fmla="*/ 4278702 w 4278702"/>
              <a:gd name="connsiteY5" fmla="*/ 1544129 h 1587261"/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331234 w 4278702"/>
              <a:gd name="connsiteY4" fmla="*/ 1040921 h 1587261"/>
              <a:gd name="connsiteX5" fmla="*/ 4278702 w 4278702"/>
              <a:gd name="connsiteY5" fmla="*/ 1544129 h 1587261"/>
              <a:gd name="connsiteX0" fmla="*/ 0 w 4398034"/>
              <a:gd name="connsiteY0" fmla="*/ 1587261 h 1587261"/>
              <a:gd name="connsiteX1" fmla="*/ 2648309 w 4398034"/>
              <a:gd name="connsiteY1" fmla="*/ 1578634 h 1587261"/>
              <a:gd name="connsiteX2" fmla="*/ 2665562 w 4398034"/>
              <a:gd name="connsiteY2" fmla="*/ 0 h 1587261"/>
              <a:gd name="connsiteX3" fmla="*/ 3312543 w 4398034"/>
              <a:gd name="connsiteY3" fmla="*/ 0 h 1587261"/>
              <a:gd name="connsiteX4" fmla="*/ 3331234 w 4398034"/>
              <a:gd name="connsiteY4" fmla="*/ 1040921 h 1587261"/>
              <a:gd name="connsiteX5" fmla="*/ 4398034 w 4398034"/>
              <a:gd name="connsiteY5" fmla="*/ 1040921 h 1587261"/>
              <a:gd name="connsiteX0" fmla="*/ 0 w 3636034"/>
              <a:gd name="connsiteY0" fmla="*/ 1587261 h 1587261"/>
              <a:gd name="connsiteX1" fmla="*/ 2648309 w 3636034"/>
              <a:gd name="connsiteY1" fmla="*/ 1578634 h 1587261"/>
              <a:gd name="connsiteX2" fmla="*/ 2665562 w 3636034"/>
              <a:gd name="connsiteY2" fmla="*/ 0 h 1587261"/>
              <a:gd name="connsiteX3" fmla="*/ 3312543 w 3636034"/>
              <a:gd name="connsiteY3" fmla="*/ 0 h 1587261"/>
              <a:gd name="connsiteX4" fmla="*/ 3331234 w 3636034"/>
              <a:gd name="connsiteY4" fmla="*/ 1040921 h 1587261"/>
              <a:gd name="connsiteX5" fmla="*/ 3636034 w 3636034"/>
              <a:gd name="connsiteY5" fmla="*/ 1040921 h 1587261"/>
              <a:gd name="connsiteX0" fmla="*/ 0 w 3742976"/>
              <a:gd name="connsiteY0" fmla="*/ 1587261 h 1587261"/>
              <a:gd name="connsiteX1" fmla="*/ 2648309 w 3742976"/>
              <a:gd name="connsiteY1" fmla="*/ 1578634 h 1587261"/>
              <a:gd name="connsiteX2" fmla="*/ 2665562 w 3742976"/>
              <a:gd name="connsiteY2" fmla="*/ 0 h 1587261"/>
              <a:gd name="connsiteX3" fmla="*/ 3312543 w 3742976"/>
              <a:gd name="connsiteY3" fmla="*/ 0 h 1587261"/>
              <a:gd name="connsiteX4" fmla="*/ 3331234 w 3742976"/>
              <a:gd name="connsiteY4" fmla="*/ 1040921 h 1587261"/>
              <a:gd name="connsiteX5" fmla="*/ 3742976 w 3742976"/>
              <a:gd name="connsiteY5" fmla="*/ 1051559 h 158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976" h="1587261">
                <a:moveTo>
                  <a:pt x="0" y="1587261"/>
                </a:moveTo>
                <a:lnTo>
                  <a:pt x="2648309" y="1578634"/>
                </a:lnTo>
                <a:lnTo>
                  <a:pt x="2665562" y="0"/>
                </a:lnTo>
                <a:lnTo>
                  <a:pt x="3312543" y="0"/>
                </a:lnTo>
                <a:lnTo>
                  <a:pt x="3331234" y="1040921"/>
                </a:lnTo>
                <a:lnTo>
                  <a:pt x="3742976" y="1051559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9" name="Gruppieren 26"/>
          <p:cNvGrpSpPr/>
          <p:nvPr/>
        </p:nvGrpSpPr>
        <p:grpSpPr>
          <a:xfrm>
            <a:off x="838200" y="1450303"/>
            <a:ext cx="7768115" cy="440527"/>
            <a:chOff x="838200" y="1450303"/>
            <a:chExt cx="7768115" cy="440527"/>
          </a:xfrm>
        </p:grpSpPr>
        <p:sp>
          <p:nvSpPr>
            <p:cNvPr id="10" name="Sun 17"/>
            <p:cNvSpPr/>
            <p:nvPr/>
          </p:nvSpPr>
          <p:spPr>
            <a:xfrm>
              <a:off x="54102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n 17"/>
            <p:cNvSpPr/>
            <p:nvPr/>
          </p:nvSpPr>
          <p:spPr>
            <a:xfrm>
              <a:off x="43434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n 17"/>
            <p:cNvSpPr/>
            <p:nvPr/>
          </p:nvSpPr>
          <p:spPr>
            <a:xfrm>
              <a:off x="8382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un 17"/>
            <p:cNvSpPr/>
            <p:nvPr/>
          </p:nvSpPr>
          <p:spPr>
            <a:xfrm>
              <a:off x="38100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n 17"/>
            <p:cNvSpPr/>
            <p:nvPr/>
          </p:nvSpPr>
          <p:spPr>
            <a:xfrm>
              <a:off x="81534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feld 3"/>
            <p:cNvSpPr txBox="1"/>
            <p:nvPr/>
          </p:nvSpPr>
          <p:spPr>
            <a:xfrm>
              <a:off x="2080236" y="1485900"/>
              <a:ext cx="977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DISTANT</a:t>
              </a:r>
              <a:endParaRPr lang="en-US" dirty="0"/>
            </a:p>
          </p:txBody>
        </p:sp>
      </p:grpSp>
      <p:grpSp>
        <p:nvGrpSpPr>
          <p:cNvPr id="16" name="Gruppieren 28"/>
          <p:cNvGrpSpPr/>
          <p:nvPr/>
        </p:nvGrpSpPr>
        <p:grpSpPr>
          <a:xfrm>
            <a:off x="1828800" y="3516868"/>
            <a:ext cx="6964760" cy="2655332"/>
            <a:chOff x="1828800" y="3124200"/>
            <a:chExt cx="6964760" cy="2655332"/>
          </a:xfrm>
        </p:grpSpPr>
        <p:sp>
          <p:nvSpPr>
            <p:cNvPr id="17" name="Sun 17"/>
            <p:cNvSpPr/>
            <p:nvPr/>
          </p:nvSpPr>
          <p:spPr>
            <a:xfrm>
              <a:off x="1828800" y="519827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un 17"/>
            <p:cNvSpPr/>
            <p:nvPr/>
          </p:nvSpPr>
          <p:spPr>
            <a:xfrm>
              <a:off x="3581400" y="519827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un 18"/>
            <p:cNvSpPr/>
            <p:nvPr/>
          </p:nvSpPr>
          <p:spPr>
            <a:xfrm>
              <a:off x="5334000" y="519827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un 17"/>
            <p:cNvSpPr/>
            <p:nvPr/>
          </p:nvSpPr>
          <p:spPr>
            <a:xfrm>
              <a:off x="6096000" y="41148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un 17"/>
            <p:cNvSpPr/>
            <p:nvPr/>
          </p:nvSpPr>
          <p:spPr>
            <a:xfrm>
              <a:off x="7162800" y="31242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un 17"/>
            <p:cNvSpPr/>
            <p:nvPr/>
          </p:nvSpPr>
          <p:spPr>
            <a:xfrm>
              <a:off x="7924800" y="44958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feld 3"/>
            <p:cNvSpPr txBox="1"/>
            <p:nvPr/>
          </p:nvSpPr>
          <p:spPr>
            <a:xfrm>
              <a:off x="6557948" y="5410200"/>
              <a:ext cx="2235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VIRTUAL POINT LIGHT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" y="3288268"/>
            <a:ext cx="3464956" cy="889390"/>
            <a:chOff x="609600" y="3288268"/>
            <a:chExt cx="3464956" cy="889390"/>
          </a:xfrm>
        </p:grpSpPr>
        <p:grpSp>
          <p:nvGrpSpPr>
            <p:cNvPr id="25" name="Gruppieren 27"/>
            <p:cNvGrpSpPr/>
            <p:nvPr/>
          </p:nvGrpSpPr>
          <p:grpSpPr>
            <a:xfrm>
              <a:off x="609600" y="3288268"/>
              <a:ext cx="1291115" cy="633529"/>
              <a:chOff x="609600" y="2895600"/>
              <a:chExt cx="1291115" cy="633529"/>
            </a:xfrm>
          </p:grpSpPr>
          <p:sp>
            <p:nvSpPr>
              <p:cNvPr id="27" name="Sun 17"/>
              <p:cNvSpPr/>
              <p:nvPr/>
            </p:nvSpPr>
            <p:spPr>
              <a:xfrm>
                <a:off x="1447800" y="2895600"/>
                <a:ext cx="452915" cy="440527"/>
              </a:xfrm>
              <a:prstGeom prst="sun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feld 3"/>
              <p:cNvSpPr txBox="1"/>
              <p:nvPr/>
            </p:nvSpPr>
            <p:spPr>
              <a:xfrm>
                <a:off x="609600" y="3159797"/>
                <a:ext cx="78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LOCAL</a:t>
                </a:r>
                <a:endParaRPr lang="en-US" dirty="0"/>
              </a:p>
            </p:txBody>
          </p:sp>
        </p:grpSp>
        <p:sp>
          <p:nvSpPr>
            <p:cNvPr id="26" name="Sun 17"/>
            <p:cNvSpPr/>
            <p:nvPr/>
          </p:nvSpPr>
          <p:spPr>
            <a:xfrm>
              <a:off x="3621641" y="3737131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Lattice Zoo</a:t>
            </a:r>
            <a:endParaRPr lang="en-US" cap="small" dirty="0"/>
          </a:p>
        </p:txBody>
      </p:sp>
      <p:grpSp>
        <p:nvGrpSpPr>
          <p:cNvPr id="29" name="Group 28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1" name="TextBox 30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61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12"/>
          <p:cNvSpPr/>
          <p:nvPr/>
        </p:nvSpPr>
        <p:spPr>
          <a:xfrm>
            <a:off x="1219200" y="2526268"/>
            <a:ext cx="4505865" cy="3039658"/>
          </a:xfrm>
          <a:custGeom>
            <a:avLst/>
            <a:gdLst>
              <a:gd name="connsiteX0" fmla="*/ 215661 w 1199072"/>
              <a:gd name="connsiteY0" fmla="*/ 862641 h 914400"/>
              <a:gd name="connsiteX1" fmla="*/ 0 w 1199072"/>
              <a:gd name="connsiteY1" fmla="*/ 284671 h 914400"/>
              <a:gd name="connsiteX2" fmla="*/ 802257 w 1199072"/>
              <a:gd name="connsiteY2" fmla="*/ 0 h 914400"/>
              <a:gd name="connsiteX3" fmla="*/ 1199072 w 1199072"/>
              <a:gd name="connsiteY3" fmla="*/ 560716 h 914400"/>
              <a:gd name="connsiteX4" fmla="*/ 957532 w 1199072"/>
              <a:gd name="connsiteY4" fmla="*/ 914400 h 914400"/>
              <a:gd name="connsiteX5" fmla="*/ 215661 w 1199072"/>
              <a:gd name="connsiteY5" fmla="*/ 862641 h 914400"/>
              <a:gd name="connsiteX0" fmla="*/ 215661 w 1199072"/>
              <a:gd name="connsiteY0" fmla="*/ 1204822 h 1256581"/>
              <a:gd name="connsiteX1" fmla="*/ 0 w 1199072"/>
              <a:gd name="connsiteY1" fmla="*/ 626852 h 1256581"/>
              <a:gd name="connsiteX2" fmla="*/ 802257 w 1199072"/>
              <a:gd name="connsiteY2" fmla="*/ 342181 h 1256581"/>
              <a:gd name="connsiteX3" fmla="*/ 1199072 w 1199072"/>
              <a:gd name="connsiteY3" fmla="*/ 902897 h 1256581"/>
              <a:gd name="connsiteX4" fmla="*/ 957532 w 1199072"/>
              <a:gd name="connsiteY4" fmla="*/ 1256581 h 1256581"/>
              <a:gd name="connsiteX5" fmla="*/ 215661 w 1199072"/>
              <a:gd name="connsiteY5" fmla="*/ 1204822 h 1256581"/>
              <a:gd name="connsiteX0" fmla="*/ 646982 w 1630393"/>
              <a:gd name="connsiteY0" fmla="*/ 1204822 h 1256581"/>
              <a:gd name="connsiteX1" fmla="*/ 431321 w 1630393"/>
              <a:gd name="connsiteY1" fmla="*/ 626852 h 1256581"/>
              <a:gd name="connsiteX2" fmla="*/ 1233578 w 1630393"/>
              <a:gd name="connsiteY2" fmla="*/ 342181 h 1256581"/>
              <a:gd name="connsiteX3" fmla="*/ 1630393 w 1630393"/>
              <a:gd name="connsiteY3" fmla="*/ 902897 h 1256581"/>
              <a:gd name="connsiteX4" fmla="*/ 1388853 w 1630393"/>
              <a:gd name="connsiteY4" fmla="*/ 1256581 h 1256581"/>
              <a:gd name="connsiteX5" fmla="*/ 646982 w 1630393"/>
              <a:gd name="connsiteY5" fmla="*/ 1204822 h 1256581"/>
              <a:gd name="connsiteX0" fmla="*/ 646982 w 1630393"/>
              <a:gd name="connsiteY0" fmla="*/ 1204822 h 1480867"/>
              <a:gd name="connsiteX1" fmla="*/ 431321 w 1630393"/>
              <a:gd name="connsiteY1" fmla="*/ 626852 h 1480867"/>
              <a:gd name="connsiteX2" fmla="*/ 1233578 w 1630393"/>
              <a:gd name="connsiteY2" fmla="*/ 342181 h 1480867"/>
              <a:gd name="connsiteX3" fmla="*/ 1630393 w 1630393"/>
              <a:gd name="connsiteY3" fmla="*/ 902897 h 1480867"/>
              <a:gd name="connsiteX4" fmla="*/ 1388853 w 1630393"/>
              <a:gd name="connsiteY4" fmla="*/ 1256581 h 1480867"/>
              <a:gd name="connsiteX5" fmla="*/ 646982 w 1630393"/>
              <a:gd name="connsiteY5" fmla="*/ 1204822 h 1480867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59922 w 1838865"/>
              <a:gd name="connsiteY0" fmla="*/ 1240766 h 1524000"/>
              <a:gd name="connsiteX1" fmla="*/ 444261 w 1838865"/>
              <a:gd name="connsiteY1" fmla="*/ 662796 h 1524000"/>
              <a:gd name="connsiteX2" fmla="*/ 1246518 w 1838865"/>
              <a:gd name="connsiteY2" fmla="*/ 378125 h 1524000"/>
              <a:gd name="connsiteX3" fmla="*/ 1643333 w 1838865"/>
              <a:gd name="connsiteY3" fmla="*/ 938841 h 1524000"/>
              <a:gd name="connsiteX4" fmla="*/ 1401793 w 1838865"/>
              <a:gd name="connsiteY4" fmla="*/ 1292525 h 1524000"/>
              <a:gd name="connsiteX5" fmla="*/ 659922 w 1838865"/>
              <a:gd name="connsiteY5" fmla="*/ 1240766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8865" h="1524000">
                <a:moveTo>
                  <a:pt x="659922" y="1240766"/>
                </a:moveTo>
                <a:cubicBezTo>
                  <a:pt x="362310" y="1516811"/>
                  <a:pt x="0" y="708804"/>
                  <a:pt x="444261" y="662796"/>
                </a:cubicBezTo>
                <a:cubicBezTo>
                  <a:pt x="566469" y="35944"/>
                  <a:pt x="1071114" y="0"/>
                  <a:pt x="1246518" y="378125"/>
                </a:cubicBezTo>
                <a:cubicBezTo>
                  <a:pt x="1538379" y="179717"/>
                  <a:pt x="1820174" y="533400"/>
                  <a:pt x="1643333" y="938841"/>
                </a:cubicBezTo>
                <a:cubicBezTo>
                  <a:pt x="1838865" y="1026544"/>
                  <a:pt x="1618891" y="1283898"/>
                  <a:pt x="1401793" y="1292525"/>
                </a:cubicBezTo>
                <a:cubicBezTo>
                  <a:pt x="1352911" y="1472242"/>
                  <a:pt x="902899" y="1524000"/>
                  <a:pt x="659922" y="12407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Gerade Verbindung mit Pfeil 25"/>
          <p:cNvCxnSpPr/>
          <p:nvPr/>
        </p:nvCxnSpPr>
        <p:spPr>
          <a:xfrm flipH="1">
            <a:off x="3310078" y="1670566"/>
            <a:ext cx="724238" cy="4730234"/>
          </a:xfrm>
          <a:prstGeom prst="straightConnector1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Freihandform 11"/>
          <p:cNvSpPr/>
          <p:nvPr/>
        </p:nvSpPr>
        <p:spPr>
          <a:xfrm>
            <a:off x="609600" y="3745469"/>
            <a:ext cx="8001000" cy="2070340"/>
          </a:xfrm>
          <a:custGeom>
            <a:avLst/>
            <a:gdLst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295291 w 4278702"/>
              <a:gd name="connsiteY4" fmla="*/ 1526876 h 1587261"/>
              <a:gd name="connsiteX5" fmla="*/ 4278702 w 4278702"/>
              <a:gd name="connsiteY5" fmla="*/ 1544129 h 1587261"/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331234 w 4278702"/>
              <a:gd name="connsiteY4" fmla="*/ 1040921 h 1587261"/>
              <a:gd name="connsiteX5" fmla="*/ 4278702 w 4278702"/>
              <a:gd name="connsiteY5" fmla="*/ 1544129 h 1587261"/>
              <a:gd name="connsiteX0" fmla="*/ 0 w 4398034"/>
              <a:gd name="connsiteY0" fmla="*/ 1587261 h 1587261"/>
              <a:gd name="connsiteX1" fmla="*/ 2648309 w 4398034"/>
              <a:gd name="connsiteY1" fmla="*/ 1578634 h 1587261"/>
              <a:gd name="connsiteX2" fmla="*/ 2665562 w 4398034"/>
              <a:gd name="connsiteY2" fmla="*/ 0 h 1587261"/>
              <a:gd name="connsiteX3" fmla="*/ 3312543 w 4398034"/>
              <a:gd name="connsiteY3" fmla="*/ 0 h 1587261"/>
              <a:gd name="connsiteX4" fmla="*/ 3331234 w 4398034"/>
              <a:gd name="connsiteY4" fmla="*/ 1040921 h 1587261"/>
              <a:gd name="connsiteX5" fmla="*/ 4398034 w 4398034"/>
              <a:gd name="connsiteY5" fmla="*/ 1040921 h 1587261"/>
              <a:gd name="connsiteX0" fmla="*/ 0 w 3636034"/>
              <a:gd name="connsiteY0" fmla="*/ 1587261 h 1587261"/>
              <a:gd name="connsiteX1" fmla="*/ 2648309 w 3636034"/>
              <a:gd name="connsiteY1" fmla="*/ 1578634 h 1587261"/>
              <a:gd name="connsiteX2" fmla="*/ 2665562 w 3636034"/>
              <a:gd name="connsiteY2" fmla="*/ 0 h 1587261"/>
              <a:gd name="connsiteX3" fmla="*/ 3312543 w 3636034"/>
              <a:gd name="connsiteY3" fmla="*/ 0 h 1587261"/>
              <a:gd name="connsiteX4" fmla="*/ 3331234 w 3636034"/>
              <a:gd name="connsiteY4" fmla="*/ 1040921 h 1587261"/>
              <a:gd name="connsiteX5" fmla="*/ 3636034 w 3636034"/>
              <a:gd name="connsiteY5" fmla="*/ 1040921 h 1587261"/>
              <a:gd name="connsiteX0" fmla="*/ 0 w 3742976"/>
              <a:gd name="connsiteY0" fmla="*/ 1587261 h 1587261"/>
              <a:gd name="connsiteX1" fmla="*/ 2648309 w 3742976"/>
              <a:gd name="connsiteY1" fmla="*/ 1578634 h 1587261"/>
              <a:gd name="connsiteX2" fmla="*/ 2665562 w 3742976"/>
              <a:gd name="connsiteY2" fmla="*/ 0 h 1587261"/>
              <a:gd name="connsiteX3" fmla="*/ 3312543 w 3742976"/>
              <a:gd name="connsiteY3" fmla="*/ 0 h 1587261"/>
              <a:gd name="connsiteX4" fmla="*/ 3331234 w 3742976"/>
              <a:gd name="connsiteY4" fmla="*/ 1040921 h 1587261"/>
              <a:gd name="connsiteX5" fmla="*/ 3742976 w 3742976"/>
              <a:gd name="connsiteY5" fmla="*/ 1051559 h 158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976" h="1587261">
                <a:moveTo>
                  <a:pt x="0" y="1587261"/>
                </a:moveTo>
                <a:lnTo>
                  <a:pt x="2648309" y="1578634"/>
                </a:lnTo>
                <a:lnTo>
                  <a:pt x="2665562" y="0"/>
                </a:lnTo>
                <a:lnTo>
                  <a:pt x="3312543" y="0"/>
                </a:lnTo>
                <a:lnTo>
                  <a:pt x="3331234" y="1040921"/>
                </a:lnTo>
                <a:lnTo>
                  <a:pt x="3742976" y="1051559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9" name="Gruppieren 26"/>
          <p:cNvGrpSpPr/>
          <p:nvPr/>
        </p:nvGrpSpPr>
        <p:grpSpPr>
          <a:xfrm>
            <a:off x="838200" y="1450303"/>
            <a:ext cx="7768115" cy="440527"/>
            <a:chOff x="838200" y="1450303"/>
            <a:chExt cx="7768115" cy="440527"/>
          </a:xfrm>
        </p:grpSpPr>
        <p:sp>
          <p:nvSpPr>
            <p:cNvPr id="10" name="Sun 17"/>
            <p:cNvSpPr/>
            <p:nvPr/>
          </p:nvSpPr>
          <p:spPr>
            <a:xfrm>
              <a:off x="54102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n 17"/>
            <p:cNvSpPr/>
            <p:nvPr/>
          </p:nvSpPr>
          <p:spPr>
            <a:xfrm>
              <a:off x="43434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n 17"/>
            <p:cNvSpPr/>
            <p:nvPr/>
          </p:nvSpPr>
          <p:spPr>
            <a:xfrm>
              <a:off x="8382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un 17"/>
            <p:cNvSpPr/>
            <p:nvPr/>
          </p:nvSpPr>
          <p:spPr>
            <a:xfrm>
              <a:off x="3810000" y="1450303"/>
              <a:ext cx="452915" cy="440527"/>
            </a:xfrm>
            <a:prstGeom prst="sun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n 17"/>
            <p:cNvSpPr/>
            <p:nvPr/>
          </p:nvSpPr>
          <p:spPr>
            <a:xfrm>
              <a:off x="81534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feld 3"/>
            <p:cNvSpPr txBox="1"/>
            <p:nvPr/>
          </p:nvSpPr>
          <p:spPr>
            <a:xfrm>
              <a:off x="2080236" y="1485900"/>
              <a:ext cx="977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tx2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DISTANT</a:t>
              </a:r>
              <a:endParaRPr lang="en-US" dirty="0"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uppieren 27"/>
          <p:cNvGrpSpPr/>
          <p:nvPr/>
        </p:nvGrpSpPr>
        <p:grpSpPr>
          <a:xfrm>
            <a:off x="609600" y="3288268"/>
            <a:ext cx="1291115" cy="633529"/>
            <a:chOff x="609600" y="2895600"/>
            <a:chExt cx="1291115" cy="633529"/>
          </a:xfrm>
        </p:grpSpPr>
        <p:sp>
          <p:nvSpPr>
            <p:cNvPr id="17" name="Sun 17"/>
            <p:cNvSpPr/>
            <p:nvPr/>
          </p:nvSpPr>
          <p:spPr>
            <a:xfrm>
              <a:off x="1447800" y="28956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feld 3"/>
            <p:cNvSpPr txBox="1"/>
            <p:nvPr/>
          </p:nvSpPr>
          <p:spPr>
            <a:xfrm>
              <a:off x="609600" y="3159797"/>
              <a:ext cx="78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LOCAL</a:t>
              </a:r>
              <a:endParaRPr lang="en-US" dirty="0"/>
            </a:p>
          </p:txBody>
        </p:sp>
      </p:grpSp>
      <p:grpSp>
        <p:nvGrpSpPr>
          <p:cNvPr id="19" name="Gruppieren 28"/>
          <p:cNvGrpSpPr/>
          <p:nvPr/>
        </p:nvGrpSpPr>
        <p:grpSpPr>
          <a:xfrm>
            <a:off x="1828800" y="3516868"/>
            <a:ext cx="6964760" cy="2655332"/>
            <a:chOff x="1828800" y="3124200"/>
            <a:chExt cx="6964760" cy="2655332"/>
          </a:xfrm>
        </p:grpSpPr>
        <p:sp>
          <p:nvSpPr>
            <p:cNvPr id="20" name="Sun 17"/>
            <p:cNvSpPr/>
            <p:nvPr/>
          </p:nvSpPr>
          <p:spPr>
            <a:xfrm>
              <a:off x="1828800" y="519827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un 17"/>
            <p:cNvSpPr/>
            <p:nvPr/>
          </p:nvSpPr>
          <p:spPr>
            <a:xfrm>
              <a:off x="3581400" y="519827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un 21"/>
            <p:cNvSpPr/>
            <p:nvPr/>
          </p:nvSpPr>
          <p:spPr>
            <a:xfrm>
              <a:off x="5334000" y="519827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un 17"/>
            <p:cNvSpPr/>
            <p:nvPr/>
          </p:nvSpPr>
          <p:spPr>
            <a:xfrm>
              <a:off x="6096000" y="41148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un 17"/>
            <p:cNvSpPr/>
            <p:nvPr/>
          </p:nvSpPr>
          <p:spPr>
            <a:xfrm>
              <a:off x="7162800" y="31242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un 17"/>
            <p:cNvSpPr/>
            <p:nvPr/>
          </p:nvSpPr>
          <p:spPr>
            <a:xfrm>
              <a:off x="7924800" y="44958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feld 3"/>
            <p:cNvSpPr txBox="1"/>
            <p:nvPr/>
          </p:nvSpPr>
          <p:spPr>
            <a:xfrm>
              <a:off x="6557948" y="5410200"/>
              <a:ext cx="2235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VIRTUAL POINT LIGHT</a:t>
              </a:r>
              <a:endParaRPr lang="en-US" dirty="0"/>
            </a:p>
          </p:txBody>
        </p:sp>
      </p:grpSp>
      <p:grpSp>
        <p:nvGrpSpPr>
          <p:cNvPr id="27" name="Gruppieren 63"/>
          <p:cNvGrpSpPr/>
          <p:nvPr/>
        </p:nvGrpSpPr>
        <p:grpSpPr>
          <a:xfrm rot="521881">
            <a:off x="1746282" y="2127282"/>
            <a:ext cx="3852005" cy="3852005"/>
            <a:chOff x="5638800" y="3200400"/>
            <a:chExt cx="1524000" cy="1524000"/>
          </a:xfrm>
        </p:grpSpPr>
        <p:cxnSp>
          <p:nvCxnSpPr>
            <p:cNvPr id="28" name="Gerade Verbindung 7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8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9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11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12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13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14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15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16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17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19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0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Sun 17"/>
          <p:cNvSpPr/>
          <p:nvPr/>
        </p:nvSpPr>
        <p:spPr>
          <a:xfrm>
            <a:off x="3621641" y="3737131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Lattice Zoo</a:t>
            </a:r>
            <a:endParaRPr lang="en-US" cap="small" dirty="0"/>
          </a:p>
        </p:txBody>
      </p:sp>
      <p:grpSp>
        <p:nvGrpSpPr>
          <p:cNvPr id="41" name="Group 4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2" name="TextBox 4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50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12"/>
          <p:cNvSpPr/>
          <p:nvPr/>
        </p:nvSpPr>
        <p:spPr>
          <a:xfrm>
            <a:off x="1219200" y="2526268"/>
            <a:ext cx="4505865" cy="3039658"/>
          </a:xfrm>
          <a:custGeom>
            <a:avLst/>
            <a:gdLst>
              <a:gd name="connsiteX0" fmla="*/ 215661 w 1199072"/>
              <a:gd name="connsiteY0" fmla="*/ 862641 h 914400"/>
              <a:gd name="connsiteX1" fmla="*/ 0 w 1199072"/>
              <a:gd name="connsiteY1" fmla="*/ 284671 h 914400"/>
              <a:gd name="connsiteX2" fmla="*/ 802257 w 1199072"/>
              <a:gd name="connsiteY2" fmla="*/ 0 h 914400"/>
              <a:gd name="connsiteX3" fmla="*/ 1199072 w 1199072"/>
              <a:gd name="connsiteY3" fmla="*/ 560716 h 914400"/>
              <a:gd name="connsiteX4" fmla="*/ 957532 w 1199072"/>
              <a:gd name="connsiteY4" fmla="*/ 914400 h 914400"/>
              <a:gd name="connsiteX5" fmla="*/ 215661 w 1199072"/>
              <a:gd name="connsiteY5" fmla="*/ 862641 h 914400"/>
              <a:gd name="connsiteX0" fmla="*/ 215661 w 1199072"/>
              <a:gd name="connsiteY0" fmla="*/ 1204822 h 1256581"/>
              <a:gd name="connsiteX1" fmla="*/ 0 w 1199072"/>
              <a:gd name="connsiteY1" fmla="*/ 626852 h 1256581"/>
              <a:gd name="connsiteX2" fmla="*/ 802257 w 1199072"/>
              <a:gd name="connsiteY2" fmla="*/ 342181 h 1256581"/>
              <a:gd name="connsiteX3" fmla="*/ 1199072 w 1199072"/>
              <a:gd name="connsiteY3" fmla="*/ 902897 h 1256581"/>
              <a:gd name="connsiteX4" fmla="*/ 957532 w 1199072"/>
              <a:gd name="connsiteY4" fmla="*/ 1256581 h 1256581"/>
              <a:gd name="connsiteX5" fmla="*/ 215661 w 1199072"/>
              <a:gd name="connsiteY5" fmla="*/ 1204822 h 1256581"/>
              <a:gd name="connsiteX0" fmla="*/ 646982 w 1630393"/>
              <a:gd name="connsiteY0" fmla="*/ 1204822 h 1256581"/>
              <a:gd name="connsiteX1" fmla="*/ 431321 w 1630393"/>
              <a:gd name="connsiteY1" fmla="*/ 626852 h 1256581"/>
              <a:gd name="connsiteX2" fmla="*/ 1233578 w 1630393"/>
              <a:gd name="connsiteY2" fmla="*/ 342181 h 1256581"/>
              <a:gd name="connsiteX3" fmla="*/ 1630393 w 1630393"/>
              <a:gd name="connsiteY3" fmla="*/ 902897 h 1256581"/>
              <a:gd name="connsiteX4" fmla="*/ 1388853 w 1630393"/>
              <a:gd name="connsiteY4" fmla="*/ 1256581 h 1256581"/>
              <a:gd name="connsiteX5" fmla="*/ 646982 w 1630393"/>
              <a:gd name="connsiteY5" fmla="*/ 1204822 h 1256581"/>
              <a:gd name="connsiteX0" fmla="*/ 646982 w 1630393"/>
              <a:gd name="connsiteY0" fmla="*/ 1204822 h 1480867"/>
              <a:gd name="connsiteX1" fmla="*/ 431321 w 1630393"/>
              <a:gd name="connsiteY1" fmla="*/ 626852 h 1480867"/>
              <a:gd name="connsiteX2" fmla="*/ 1233578 w 1630393"/>
              <a:gd name="connsiteY2" fmla="*/ 342181 h 1480867"/>
              <a:gd name="connsiteX3" fmla="*/ 1630393 w 1630393"/>
              <a:gd name="connsiteY3" fmla="*/ 902897 h 1480867"/>
              <a:gd name="connsiteX4" fmla="*/ 1388853 w 1630393"/>
              <a:gd name="connsiteY4" fmla="*/ 1256581 h 1480867"/>
              <a:gd name="connsiteX5" fmla="*/ 646982 w 1630393"/>
              <a:gd name="connsiteY5" fmla="*/ 1204822 h 1480867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59922 w 1838865"/>
              <a:gd name="connsiteY0" fmla="*/ 1240766 h 1524000"/>
              <a:gd name="connsiteX1" fmla="*/ 444261 w 1838865"/>
              <a:gd name="connsiteY1" fmla="*/ 662796 h 1524000"/>
              <a:gd name="connsiteX2" fmla="*/ 1246518 w 1838865"/>
              <a:gd name="connsiteY2" fmla="*/ 378125 h 1524000"/>
              <a:gd name="connsiteX3" fmla="*/ 1643333 w 1838865"/>
              <a:gd name="connsiteY3" fmla="*/ 938841 h 1524000"/>
              <a:gd name="connsiteX4" fmla="*/ 1401793 w 1838865"/>
              <a:gd name="connsiteY4" fmla="*/ 1292525 h 1524000"/>
              <a:gd name="connsiteX5" fmla="*/ 659922 w 1838865"/>
              <a:gd name="connsiteY5" fmla="*/ 1240766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8865" h="1524000">
                <a:moveTo>
                  <a:pt x="659922" y="1240766"/>
                </a:moveTo>
                <a:cubicBezTo>
                  <a:pt x="362310" y="1516811"/>
                  <a:pt x="0" y="708804"/>
                  <a:pt x="444261" y="662796"/>
                </a:cubicBezTo>
                <a:cubicBezTo>
                  <a:pt x="566469" y="35944"/>
                  <a:pt x="1071114" y="0"/>
                  <a:pt x="1246518" y="378125"/>
                </a:cubicBezTo>
                <a:cubicBezTo>
                  <a:pt x="1538379" y="179717"/>
                  <a:pt x="1820174" y="533400"/>
                  <a:pt x="1643333" y="938841"/>
                </a:cubicBezTo>
                <a:cubicBezTo>
                  <a:pt x="1838865" y="1026544"/>
                  <a:pt x="1618891" y="1283898"/>
                  <a:pt x="1401793" y="1292525"/>
                </a:cubicBezTo>
                <a:cubicBezTo>
                  <a:pt x="1352911" y="1472242"/>
                  <a:pt x="902899" y="1524000"/>
                  <a:pt x="659922" y="12407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ihandform 11"/>
          <p:cNvSpPr/>
          <p:nvPr/>
        </p:nvSpPr>
        <p:spPr>
          <a:xfrm>
            <a:off x="609600" y="3745469"/>
            <a:ext cx="8001000" cy="2070340"/>
          </a:xfrm>
          <a:custGeom>
            <a:avLst/>
            <a:gdLst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295291 w 4278702"/>
              <a:gd name="connsiteY4" fmla="*/ 1526876 h 1587261"/>
              <a:gd name="connsiteX5" fmla="*/ 4278702 w 4278702"/>
              <a:gd name="connsiteY5" fmla="*/ 1544129 h 1587261"/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331234 w 4278702"/>
              <a:gd name="connsiteY4" fmla="*/ 1040921 h 1587261"/>
              <a:gd name="connsiteX5" fmla="*/ 4278702 w 4278702"/>
              <a:gd name="connsiteY5" fmla="*/ 1544129 h 1587261"/>
              <a:gd name="connsiteX0" fmla="*/ 0 w 4398034"/>
              <a:gd name="connsiteY0" fmla="*/ 1587261 h 1587261"/>
              <a:gd name="connsiteX1" fmla="*/ 2648309 w 4398034"/>
              <a:gd name="connsiteY1" fmla="*/ 1578634 h 1587261"/>
              <a:gd name="connsiteX2" fmla="*/ 2665562 w 4398034"/>
              <a:gd name="connsiteY2" fmla="*/ 0 h 1587261"/>
              <a:gd name="connsiteX3" fmla="*/ 3312543 w 4398034"/>
              <a:gd name="connsiteY3" fmla="*/ 0 h 1587261"/>
              <a:gd name="connsiteX4" fmla="*/ 3331234 w 4398034"/>
              <a:gd name="connsiteY4" fmla="*/ 1040921 h 1587261"/>
              <a:gd name="connsiteX5" fmla="*/ 4398034 w 4398034"/>
              <a:gd name="connsiteY5" fmla="*/ 1040921 h 1587261"/>
              <a:gd name="connsiteX0" fmla="*/ 0 w 3636034"/>
              <a:gd name="connsiteY0" fmla="*/ 1587261 h 1587261"/>
              <a:gd name="connsiteX1" fmla="*/ 2648309 w 3636034"/>
              <a:gd name="connsiteY1" fmla="*/ 1578634 h 1587261"/>
              <a:gd name="connsiteX2" fmla="*/ 2665562 w 3636034"/>
              <a:gd name="connsiteY2" fmla="*/ 0 h 1587261"/>
              <a:gd name="connsiteX3" fmla="*/ 3312543 w 3636034"/>
              <a:gd name="connsiteY3" fmla="*/ 0 h 1587261"/>
              <a:gd name="connsiteX4" fmla="*/ 3331234 w 3636034"/>
              <a:gd name="connsiteY4" fmla="*/ 1040921 h 1587261"/>
              <a:gd name="connsiteX5" fmla="*/ 3636034 w 3636034"/>
              <a:gd name="connsiteY5" fmla="*/ 1040921 h 1587261"/>
              <a:gd name="connsiteX0" fmla="*/ 0 w 3742976"/>
              <a:gd name="connsiteY0" fmla="*/ 1587261 h 1587261"/>
              <a:gd name="connsiteX1" fmla="*/ 2648309 w 3742976"/>
              <a:gd name="connsiteY1" fmla="*/ 1578634 h 1587261"/>
              <a:gd name="connsiteX2" fmla="*/ 2665562 w 3742976"/>
              <a:gd name="connsiteY2" fmla="*/ 0 h 1587261"/>
              <a:gd name="connsiteX3" fmla="*/ 3312543 w 3742976"/>
              <a:gd name="connsiteY3" fmla="*/ 0 h 1587261"/>
              <a:gd name="connsiteX4" fmla="*/ 3331234 w 3742976"/>
              <a:gd name="connsiteY4" fmla="*/ 1040921 h 1587261"/>
              <a:gd name="connsiteX5" fmla="*/ 3742976 w 3742976"/>
              <a:gd name="connsiteY5" fmla="*/ 1051559 h 158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976" h="1587261">
                <a:moveTo>
                  <a:pt x="0" y="1587261"/>
                </a:moveTo>
                <a:lnTo>
                  <a:pt x="2648309" y="1578634"/>
                </a:lnTo>
                <a:lnTo>
                  <a:pt x="2665562" y="0"/>
                </a:lnTo>
                <a:lnTo>
                  <a:pt x="3312543" y="0"/>
                </a:lnTo>
                <a:lnTo>
                  <a:pt x="3331234" y="1040921"/>
                </a:lnTo>
                <a:lnTo>
                  <a:pt x="3742976" y="1051559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7" name="Sun 17"/>
          <p:cNvSpPr/>
          <p:nvPr/>
        </p:nvSpPr>
        <p:spPr>
          <a:xfrm>
            <a:off x="5410200" y="1450303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un 17"/>
          <p:cNvSpPr/>
          <p:nvPr/>
        </p:nvSpPr>
        <p:spPr>
          <a:xfrm>
            <a:off x="4343400" y="1450303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un 17"/>
          <p:cNvSpPr/>
          <p:nvPr/>
        </p:nvSpPr>
        <p:spPr>
          <a:xfrm>
            <a:off x="838200" y="1450303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un 17"/>
          <p:cNvSpPr/>
          <p:nvPr/>
        </p:nvSpPr>
        <p:spPr>
          <a:xfrm>
            <a:off x="3810000" y="1450303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un 17"/>
          <p:cNvSpPr/>
          <p:nvPr/>
        </p:nvSpPr>
        <p:spPr>
          <a:xfrm>
            <a:off x="8153400" y="1450303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feld 3"/>
          <p:cNvSpPr txBox="1"/>
          <p:nvPr/>
        </p:nvSpPr>
        <p:spPr>
          <a:xfrm>
            <a:off x="2080236" y="1485900"/>
            <a:ext cx="97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DISTANT</a:t>
            </a:r>
            <a:endParaRPr lang="en-US" dirty="0"/>
          </a:p>
        </p:txBody>
      </p:sp>
      <p:sp>
        <p:nvSpPr>
          <p:cNvPr id="64" name="Sun 17"/>
          <p:cNvSpPr/>
          <p:nvPr/>
        </p:nvSpPr>
        <p:spPr>
          <a:xfrm>
            <a:off x="1447800" y="3288268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feld 3"/>
          <p:cNvSpPr txBox="1"/>
          <p:nvPr/>
        </p:nvSpPr>
        <p:spPr>
          <a:xfrm>
            <a:off x="609600" y="3552465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LOCAL</a:t>
            </a:r>
            <a:endParaRPr lang="en-US" dirty="0">
              <a:solidFill>
                <a:schemeClr val="tx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6" name="Sun 17"/>
          <p:cNvSpPr/>
          <p:nvPr/>
        </p:nvSpPr>
        <p:spPr>
          <a:xfrm>
            <a:off x="1828800" y="5590941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un 67"/>
          <p:cNvSpPr/>
          <p:nvPr/>
        </p:nvSpPr>
        <p:spPr>
          <a:xfrm>
            <a:off x="5334000" y="5590941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un 17"/>
          <p:cNvSpPr/>
          <p:nvPr/>
        </p:nvSpPr>
        <p:spPr>
          <a:xfrm>
            <a:off x="6096000" y="4507468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17"/>
          <p:cNvSpPr/>
          <p:nvPr/>
        </p:nvSpPr>
        <p:spPr>
          <a:xfrm>
            <a:off x="7162800" y="3516868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17"/>
          <p:cNvSpPr/>
          <p:nvPr/>
        </p:nvSpPr>
        <p:spPr>
          <a:xfrm>
            <a:off x="7924800" y="4888468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feld 3"/>
          <p:cNvSpPr txBox="1"/>
          <p:nvPr/>
        </p:nvSpPr>
        <p:spPr>
          <a:xfrm>
            <a:off x="6557948" y="5802868"/>
            <a:ext cx="223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VIRTUAL POINT LIGHT</a:t>
            </a:r>
            <a:endParaRPr lang="en-US" dirty="0"/>
          </a:p>
        </p:txBody>
      </p:sp>
      <p:grpSp>
        <p:nvGrpSpPr>
          <p:cNvPr id="73" name="Gruppieren 60"/>
          <p:cNvGrpSpPr/>
          <p:nvPr/>
        </p:nvGrpSpPr>
        <p:grpSpPr>
          <a:xfrm>
            <a:off x="1676398" y="1785694"/>
            <a:ext cx="4343402" cy="4343402"/>
            <a:chOff x="4724400" y="3276600"/>
            <a:chExt cx="2819400" cy="2819400"/>
          </a:xfrm>
        </p:grpSpPr>
        <p:cxnSp>
          <p:nvCxnSpPr>
            <p:cNvPr id="74" name="Gerade Verbindung 7"/>
            <p:cNvCxnSpPr>
              <a:stCxn id="84" idx="2"/>
            </p:cNvCxnSpPr>
            <p:nvPr/>
          </p:nvCxnSpPr>
          <p:spPr>
            <a:xfrm flipH="1" flipV="1">
              <a:off x="4845465" y="4113376"/>
              <a:ext cx="1288639" cy="57549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8"/>
            <p:cNvCxnSpPr>
              <a:stCxn id="84" idx="2"/>
            </p:cNvCxnSpPr>
            <p:nvPr/>
          </p:nvCxnSpPr>
          <p:spPr>
            <a:xfrm flipH="1" flipV="1">
              <a:off x="5198692" y="3646206"/>
              <a:ext cx="935412" cy="104266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9"/>
            <p:cNvCxnSpPr>
              <a:stCxn id="84" idx="2"/>
            </p:cNvCxnSpPr>
            <p:nvPr/>
          </p:nvCxnSpPr>
          <p:spPr>
            <a:xfrm flipH="1" flipV="1">
              <a:off x="5734228" y="3335708"/>
              <a:ext cx="399876" cy="135316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11"/>
            <p:cNvCxnSpPr>
              <a:stCxn id="84" idx="2"/>
            </p:cNvCxnSpPr>
            <p:nvPr/>
          </p:nvCxnSpPr>
          <p:spPr>
            <a:xfrm flipV="1">
              <a:off x="6134104" y="3310071"/>
              <a:ext cx="298031" cy="1378803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12"/>
            <p:cNvCxnSpPr>
              <a:stCxn id="84" idx="2"/>
            </p:cNvCxnSpPr>
            <p:nvPr/>
          </p:nvCxnSpPr>
          <p:spPr>
            <a:xfrm flipV="1">
              <a:off x="6134104" y="3586385"/>
              <a:ext cx="876296" cy="1102489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18"/>
            <p:cNvCxnSpPr>
              <a:stCxn id="84" idx="2"/>
            </p:cNvCxnSpPr>
            <p:nvPr/>
          </p:nvCxnSpPr>
          <p:spPr>
            <a:xfrm flipV="1">
              <a:off x="6134104" y="4047858"/>
              <a:ext cx="1246614" cy="64101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kkord 31"/>
            <p:cNvSpPr/>
            <p:nvPr/>
          </p:nvSpPr>
          <p:spPr>
            <a:xfrm>
              <a:off x="5024336" y="3576536"/>
              <a:ext cx="2219528" cy="2219528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kkord 32"/>
            <p:cNvSpPr/>
            <p:nvPr/>
          </p:nvSpPr>
          <p:spPr>
            <a:xfrm>
              <a:off x="5324272" y="3876472"/>
              <a:ext cx="1619655" cy="1619655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kkord 33"/>
            <p:cNvSpPr/>
            <p:nvPr/>
          </p:nvSpPr>
          <p:spPr>
            <a:xfrm>
              <a:off x="5549224" y="4101424"/>
              <a:ext cx="1169751" cy="1169751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kkord 34"/>
            <p:cNvSpPr/>
            <p:nvPr/>
          </p:nvSpPr>
          <p:spPr>
            <a:xfrm>
              <a:off x="5789173" y="4341373"/>
              <a:ext cx="689853" cy="689853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kkord 35"/>
            <p:cNvSpPr/>
            <p:nvPr/>
          </p:nvSpPr>
          <p:spPr>
            <a:xfrm>
              <a:off x="4724400" y="3276600"/>
              <a:ext cx="2819400" cy="2819400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Sun 17"/>
          <p:cNvSpPr/>
          <p:nvPr/>
        </p:nvSpPr>
        <p:spPr>
          <a:xfrm>
            <a:off x="3581400" y="5590941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uppieren 60"/>
          <p:cNvGrpSpPr/>
          <p:nvPr/>
        </p:nvGrpSpPr>
        <p:grpSpPr>
          <a:xfrm flipV="1">
            <a:off x="1676400" y="1685927"/>
            <a:ext cx="4343402" cy="4552948"/>
            <a:chOff x="4724400" y="3276600"/>
            <a:chExt cx="2819400" cy="2819400"/>
          </a:xfrm>
        </p:grpSpPr>
        <p:cxnSp>
          <p:nvCxnSpPr>
            <p:cNvPr id="86" name="Gerade Verbindung 7"/>
            <p:cNvCxnSpPr>
              <a:stCxn id="96" idx="2"/>
            </p:cNvCxnSpPr>
            <p:nvPr/>
          </p:nvCxnSpPr>
          <p:spPr>
            <a:xfrm flipH="1" flipV="1">
              <a:off x="4845465" y="4113376"/>
              <a:ext cx="1288639" cy="57549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"/>
            <p:cNvCxnSpPr>
              <a:stCxn id="96" idx="2"/>
            </p:cNvCxnSpPr>
            <p:nvPr/>
          </p:nvCxnSpPr>
          <p:spPr>
            <a:xfrm flipH="1" flipV="1">
              <a:off x="5198692" y="3646206"/>
              <a:ext cx="935412" cy="104266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9"/>
            <p:cNvCxnSpPr>
              <a:stCxn id="96" idx="2"/>
            </p:cNvCxnSpPr>
            <p:nvPr/>
          </p:nvCxnSpPr>
          <p:spPr>
            <a:xfrm flipH="1" flipV="1">
              <a:off x="5734228" y="3335708"/>
              <a:ext cx="399876" cy="135316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11"/>
            <p:cNvCxnSpPr>
              <a:stCxn id="96" idx="2"/>
            </p:cNvCxnSpPr>
            <p:nvPr/>
          </p:nvCxnSpPr>
          <p:spPr>
            <a:xfrm flipV="1">
              <a:off x="6134104" y="3310071"/>
              <a:ext cx="298031" cy="1378803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12"/>
            <p:cNvCxnSpPr>
              <a:stCxn id="96" idx="2"/>
            </p:cNvCxnSpPr>
            <p:nvPr/>
          </p:nvCxnSpPr>
          <p:spPr>
            <a:xfrm flipV="1">
              <a:off x="6134104" y="3586385"/>
              <a:ext cx="876296" cy="1102489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18"/>
            <p:cNvCxnSpPr>
              <a:stCxn id="96" idx="2"/>
            </p:cNvCxnSpPr>
            <p:nvPr/>
          </p:nvCxnSpPr>
          <p:spPr>
            <a:xfrm flipV="1">
              <a:off x="6134104" y="4047858"/>
              <a:ext cx="1246614" cy="64101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Akkord 31"/>
            <p:cNvSpPr/>
            <p:nvPr/>
          </p:nvSpPr>
          <p:spPr>
            <a:xfrm>
              <a:off x="5024336" y="3576536"/>
              <a:ext cx="2219528" cy="2219528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kkord 32"/>
            <p:cNvSpPr/>
            <p:nvPr/>
          </p:nvSpPr>
          <p:spPr>
            <a:xfrm>
              <a:off x="5324272" y="3876472"/>
              <a:ext cx="1619655" cy="1619655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kkord 33"/>
            <p:cNvSpPr/>
            <p:nvPr/>
          </p:nvSpPr>
          <p:spPr>
            <a:xfrm>
              <a:off x="5549224" y="4101424"/>
              <a:ext cx="1169751" cy="1169751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kkord 34"/>
            <p:cNvSpPr/>
            <p:nvPr/>
          </p:nvSpPr>
          <p:spPr>
            <a:xfrm>
              <a:off x="5789173" y="4341373"/>
              <a:ext cx="689853" cy="689853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kkord 35"/>
            <p:cNvSpPr/>
            <p:nvPr/>
          </p:nvSpPr>
          <p:spPr>
            <a:xfrm>
              <a:off x="4724400" y="3276600"/>
              <a:ext cx="2819400" cy="2819400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Sun 17"/>
          <p:cNvSpPr/>
          <p:nvPr/>
        </p:nvSpPr>
        <p:spPr>
          <a:xfrm>
            <a:off x="3621642" y="3738320"/>
            <a:ext cx="452915" cy="440527"/>
          </a:xfrm>
          <a:prstGeom prst="su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Lattice Zoo</a:t>
            </a:r>
            <a:endParaRPr lang="en-US" cap="small" dirty="0"/>
          </a:p>
        </p:txBody>
      </p:sp>
      <p:grpSp>
        <p:nvGrpSpPr>
          <p:cNvPr id="46" name="Group 45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8" name="TextBox 47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477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12"/>
          <p:cNvSpPr/>
          <p:nvPr/>
        </p:nvSpPr>
        <p:spPr>
          <a:xfrm>
            <a:off x="1219200" y="2526268"/>
            <a:ext cx="4505865" cy="3039658"/>
          </a:xfrm>
          <a:custGeom>
            <a:avLst/>
            <a:gdLst>
              <a:gd name="connsiteX0" fmla="*/ 215661 w 1199072"/>
              <a:gd name="connsiteY0" fmla="*/ 862641 h 914400"/>
              <a:gd name="connsiteX1" fmla="*/ 0 w 1199072"/>
              <a:gd name="connsiteY1" fmla="*/ 284671 h 914400"/>
              <a:gd name="connsiteX2" fmla="*/ 802257 w 1199072"/>
              <a:gd name="connsiteY2" fmla="*/ 0 h 914400"/>
              <a:gd name="connsiteX3" fmla="*/ 1199072 w 1199072"/>
              <a:gd name="connsiteY3" fmla="*/ 560716 h 914400"/>
              <a:gd name="connsiteX4" fmla="*/ 957532 w 1199072"/>
              <a:gd name="connsiteY4" fmla="*/ 914400 h 914400"/>
              <a:gd name="connsiteX5" fmla="*/ 215661 w 1199072"/>
              <a:gd name="connsiteY5" fmla="*/ 862641 h 914400"/>
              <a:gd name="connsiteX0" fmla="*/ 215661 w 1199072"/>
              <a:gd name="connsiteY0" fmla="*/ 1204822 h 1256581"/>
              <a:gd name="connsiteX1" fmla="*/ 0 w 1199072"/>
              <a:gd name="connsiteY1" fmla="*/ 626852 h 1256581"/>
              <a:gd name="connsiteX2" fmla="*/ 802257 w 1199072"/>
              <a:gd name="connsiteY2" fmla="*/ 342181 h 1256581"/>
              <a:gd name="connsiteX3" fmla="*/ 1199072 w 1199072"/>
              <a:gd name="connsiteY3" fmla="*/ 902897 h 1256581"/>
              <a:gd name="connsiteX4" fmla="*/ 957532 w 1199072"/>
              <a:gd name="connsiteY4" fmla="*/ 1256581 h 1256581"/>
              <a:gd name="connsiteX5" fmla="*/ 215661 w 1199072"/>
              <a:gd name="connsiteY5" fmla="*/ 1204822 h 1256581"/>
              <a:gd name="connsiteX0" fmla="*/ 646982 w 1630393"/>
              <a:gd name="connsiteY0" fmla="*/ 1204822 h 1256581"/>
              <a:gd name="connsiteX1" fmla="*/ 431321 w 1630393"/>
              <a:gd name="connsiteY1" fmla="*/ 626852 h 1256581"/>
              <a:gd name="connsiteX2" fmla="*/ 1233578 w 1630393"/>
              <a:gd name="connsiteY2" fmla="*/ 342181 h 1256581"/>
              <a:gd name="connsiteX3" fmla="*/ 1630393 w 1630393"/>
              <a:gd name="connsiteY3" fmla="*/ 902897 h 1256581"/>
              <a:gd name="connsiteX4" fmla="*/ 1388853 w 1630393"/>
              <a:gd name="connsiteY4" fmla="*/ 1256581 h 1256581"/>
              <a:gd name="connsiteX5" fmla="*/ 646982 w 1630393"/>
              <a:gd name="connsiteY5" fmla="*/ 1204822 h 1256581"/>
              <a:gd name="connsiteX0" fmla="*/ 646982 w 1630393"/>
              <a:gd name="connsiteY0" fmla="*/ 1204822 h 1480867"/>
              <a:gd name="connsiteX1" fmla="*/ 431321 w 1630393"/>
              <a:gd name="connsiteY1" fmla="*/ 626852 h 1480867"/>
              <a:gd name="connsiteX2" fmla="*/ 1233578 w 1630393"/>
              <a:gd name="connsiteY2" fmla="*/ 342181 h 1480867"/>
              <a:gd name="connsiteX3" fmla="*/ 1630393 w 1630393"/>
              <a:gd name="connsiteY3" fmla="*/ 902897 h 1480867"/>
              <a:gd name="connsiteX4" fmla="*/ 1388853 w 1630393"/>
              <a:gd name="connsiteY4" fmla="*/ 1256581 h 1480867"/>
              <a:gd name="connsiteX5" fmla="*/ 646982 w 1630393"/>
              <a:gd name="connsiteY5" fmla="*/ 1204822 h 1480867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630393"/>
              <a:gd name="connsiteY0" fmla="*/ 1204822 h 1488056"/>
              <a:gd name="connsiteX1" fmla="*/ 431321 w 1630393"/>
              <a:gd name="connsiteY1" fmla="*/ 626852 h 1488056"/>
              <a:gd name="connsiteX2" fmla="*/ 1233578 w 1630393"/>
              <a:gd name="connsiteY2" fmla="*/ 342181 h 1488056"/>
              <a:gd name="connsiteX3" fmla="*/ 1630393 w 1630393"/>
              <a:gd name="connsiteY3" fmla="*/ 902897 h 1488056"/>
              <a:gd name="connsiteX4" fmla="*/ 1388853 w 1630393"/>
              <a:gd name="connsiteY4" fmla="*/ 1256581 h 1488056"/>
              <a:gd name="connsiteX5" fmla="*/ 646982 w 1630393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04822 h 1488056"/>
              <a:gd name="connsiteX1" fmla="*/ 431321 w 1825925"/>
              <a:gd name="connsiteY1" fmla="*/ 626852 h 1488056"/>
              <a:gd name="connsiteX2" fmla="*/ 1233578 w 1825925"/>
              <a:gd name="connsiteY2" fmla="*/ 342181 h 1488056"/>
              <a:gd name="connsiteX3" fmla="*/ 1630393 w 1825925"/>
              <a:gd name="connsiteY3" fmla="*/ 902897 h 1488056"/>
              <a:gd name="connsiteX4" fmla="*/ 1388853 w 1825925"/>
              <a:gd name="connsiteY4" fmla="*/ 1256581 h 1488056"/>
              <a:gd name="connsiteX5" fmla="*/ 646982 w 1825925"/>
              <a:gd name="connsiteY5" fmla="*/ 1204822 h 1488056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46982 w 1825925"/>
              <a:gd name="connsiteY0" fmla="*/ 1240766 h 1524000"/>
              <a:gd name="connsiteX1" fmla="*/ 431321 w 1825925"/>
              <a:gd name="connsiteY1" fmla="*/ 662796 h 1524000"/>
              <a:gd name="connsiteX2" fmla="*/ 1233578 w 1825925"/>
              <a:gd name="connsiteY2" fmla="*/ 378125 h 1524000"/>
              <a:gd name="connsiteX3" fmla="*/ 1630393 w 1825925"/>
              <a:gd name="connsiteY3" fmla="*/ 938841 h 1524000"/>
              <a:gd name="connsiteX4" fmla="*/ 1388853 w 1825925"/>
              <a:gd name="connsiteY4" fmla="*/ 1292525 h 1524000"/>
              <a:gd name="connsiteX5" fmla="*/ 646982 w 1825925"/>
              <a:gd name="connsiteY5" fmla="*/ 1240766 h 1524000"/>
              <a:gd name="connsiteX0" fmla="*/ 659922 w 1838865"/>
              <a:gd name="connsiteY0" fmla="*/ 1240766 h 1524000"/>
              <a:gd name="connsiteX1" fmla="*/ 444261 w 1838865"/>
              <a:gd name="connsiteY1" fmla="*/ 662796 h 1524000"/>
              <a:gd name="connsiteX2" fmla="*/ 1246518 w 1838865"/>
              <a:gd name="connsiteY2" fmla="*/ 378125 h 1524000"/>
              <a:gd name="connsiteX3" fmla="*/ 1643333 w 1838865"/>
              <a:gd name="connsiteY3" fmla="*/ 938841 h 1524000"/>
              <a:gd name="connsiteX4" fmla="*/ 1401793 w 1838865"/>
              <a:gd name="connsiteY4" fmla="*/ 1292525 h 1524000"/>
              <a:gd name="connsiteX5" fmla="*/ 659922 w 1838865"/>
              <a:gd name="connsiteY5" fmla="*/ 1240766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8865" h="1524000">
                <a:moveTo>
                  <a:pt x="659922" y="1240766"/>
                </a:moveTo>
                <a:cubicBezTo>
                  <a:pt x="362310" y="1516811"/>
                  <a:pt x="0" y="708804"/>
                  <a:pt x="444261" y="662796"/>
                </a:cubicBezTo>
                <a:cubicBezTo>
                  <a:pt x="566469" y="35944"/>
                  <a:pt x="1071114" y="0"/>
                  <a:pt x="1246518" y="378125"/>
                </a:cubicBezTo>
                <a:cubicBezTo>
                  <a:pt x="1538379" y="179717"/>
                  <a:pt x="1820174" y="533400"/>
                  <a:pt x="1643333" y="938841"/>
                </a:cubicBezTo>
                <a:cubicBezTo>
                  <a:pt x="1838865" y="1026544"/>
                  <a:pt x="1618891" y="1283898"/>
                  <a:pt x="1401793" y="1292525"/>
                </a:cubicBezTo>
                <a:cubicBezTo>
                  <a:pt x="1352911" y="1472242"/>
                  <a:pt x="902899" y="1524000"/>
                  <a:pt x="659922" y="12407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ihandform 11"/>
          <p:cNvSpPr/>
          <p:nvPr/>
        </p:nvSpPr>
        <p:spPr>
          <a:xfrm>
            <a:off x="609600" y="3745469"/>
            <a:ext cx="8001000" cy="2070340"/>
          </a:xfrm>
          <a:custGeom>
            <a:avLst/>
            <a:gdLst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295291 w 4278702"/>
              <a:gd name="connsiteY4" fmla="*/ 1526876 h 1587261"/>
              <a:gd name="connsiteX5" fmla="*/ 4278702 w 4278702"/>
              <a:gd name="connsiteY5" fmla="*/ 1544129 h 1587261"/>
              <a:gd name="connsiteX0" fmla="*/ 0 w 4278702"/>
              <a:gd name="connsiteY0" fmla="*/ 1587261 h 1587261"/>
              <a:gd name="connsiteX1" fmla="*/ 2648309 w 4278702"/>
              <a:gd name="connsiteY1" fmla="*/ 1578634 h 1587261"/>
              <a:gd name="connsiteX2" fmla="*/ 2665562 w 4278702"/>
              <a:gd name="connsiteY2" fmla="*/ 0 h 1587261"/>
              <a:gd name="connsiteX3" fmla="*/ 3312543 w 4278702"/>
              <a:gd name="connsiteY3" fmla="*/ 0 h 1587261"/>
              <a:gd name="connsiteX4" fmla="*/ 3331234 w 4278702"/>
              <a:gd name="connsiteY4" fmla="*/ 1040921 h 1587261"/>
              <a:gd name="connsiteX5" fmla="*/ 4278702 w 4278702"/>
              <a:gd name="connsiteY5" fmla="*/ 1544129 h 1587261"/>
              <a:gd name="connsiteX0" fmla="*/ 0 w 4398034"/>
              <a:gd name="connsiteY0" fmla="*/ 1587261 h 1587261"/>
              <a:gd name="connsiteX1" fmla="*/ 2648309 w 4398034"/>
              <a:gd name="connsiteY1" fmla="*/ 1578634 h 1587261"/>
              <a:gd name="connsiteX2" fmla="*/ 2665562 w 4398034"/>
              <a:gd name="connsiteY2" fmla="*/ 0 h 1587261"/>
              <a:gd name="connsiteX3" fmla="*/ 3312543 w 4398034"/>
              <a:gd name="connsiteY3" fmla="*/ 0 h 1587261"/>
              <a:gd name="connsiteX4" fmla="*/ 3331234 w 4398034"/>
              <a:gd name="connsiteY4" fmla="*/ 1040921 h 1587261"/>
              <a:gd name="connsiteX5" fmla="*/ 4398034 w 4398034"/>
              <a:gd name="connsiteY5" fmla="*/ 1040921 h 1587261"/>
              <a:gd name="connsiteX0" fmla="*/ 0 w 3636034"/>
              <a:gd name="connsiteY0" fmla="*/ 1587261 h 1587261"/>
              <a:gd name="connsiteX1" fmla="*/ 2648309 w 3636034"/>
              <a:gd name="connsiteY1" fmla="*/ 1578634 h 1587261"/>
              <a:gd name="connsiteX2" fmla="*/ 2665562 w 3636034"/>
              <a:gd name="connsiteY2" fmla="*/ 0 h 1587261"/>
              <a:gd name="connsiteX3" fmla="*/ 3312543 w 3636034"/>
              <a:gd name="connsiteY3" fmla="*/ 0 h 1587261"/>
              <a:gd name="connsiteX4" fmla="*/ 3331234 w 3636034"/>
              <a:gd name="connsiteY4" fmla="*/ 1040921 h 1587261"/>
              <a:gd name="connsiteX5" fmla="*/ 3636034 w 3636034"/>
              <a:gd name="connsiteY5" fmla="*/ 1040921 h 1587261"/>
              <a:gd name="connsiteX0" fmla="*/ 0 w 3742976"/>
              <a:gd name="connsiteY0" fmla="*/ 1587261 h 1587261"/>
              <a:gd name="connsiteX1" fmla="*/ 2648309 w 3742976"/>
              <a:gd name="connsiteY1" fmla="*/ 1578634 h 1587261"/>
              <a:gd name="connsiteX2" fmla="*/ 2665562 w 3742976"/>
              <a:gd name="connsiteY2" fmla="*/ 0 h 1587261"/>
              <a:gd name="connsiteX3" fmla="*/ 3312543 w 3742976"/>
              <a:gd name="connsiteY3" fmla="*/ 0 h 1587261"/>
              <a:gd name="connsiteX4" fmla="*/ 3331234 w 3742976"/>
              <a:gd name="connsiteY4" fmla="*/ 1040921 h 1587261"/>
              <a:gd name="connsiteX5" fmla="*/ 3742976 w 3742976"/>
              <a:gd name="connsiteY5" fmla="*/ 1051559 h 158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976" h="1587261">
                <a:moveTo>
                  <a:pt x="0" y="1587261"/>
                </a:moveTo>
                <a:lnTo>
                  <a:pt x="2648309" y="1578634"/>
                </a:lnTo>
                <a:lnTo>
                  <a:pt x="2665562" y="0"/>
                </a:lnTo>
                <a:lnTo>
                  <a:pt x="3312543" y="0"/>
                </a:lnTo>
                <a:lnTo>
                  <a:pt x="3331234" y="1040921"/>
                </a:lnTo>
                <a:lnTo>
                  <a:pt x="3742976" y="1051559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8" name="Gruppieren 26"/>
          <p:cNvGrpSpPr/>
          <p:nvPr/>
        </p:nvGrpSpPr>
        <p:grpSpPr>
          <a:xfrm>
            <a:off x="838200" y="1450303"/>
            <a:ext cx="7768115" cy="440527"/>
            <a:chOff x="838200" y="1450303"/>
            <a:chExt cx="7768115" cy="440527"/>
          </a:xfrm>
        </p:grpSpPr>
        <p:sp>
          <p:nvSpPr>
            <p:cNvPr id="9" name="Sun 17"/>
            <p:cNvSpPr/>
            <p:nvPr/>
          </p:nvSpPr>
          <p:spPr>
            <a:xfrm>
              <a:off x="54102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n 17"/>
            <p:cNvSpPr/>
            <p:nvPr/>
          </p:nvSpPr>
          <p:spPr>
            <a:xfrm>
              <a:off x="43434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n 17"/>
            <p:cNvSpPr/>
            <p:nvPr/>
          </p:nvSpPr>
          <p:spPr>
            <a:xfrm>
              <a:off x="8382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n 17"/>
            <p:cNvSpPr/>
            <p:nvPr/>
          </p:nvSpPr>
          <p:spPr>
            <a:xfrm>
              <a:off x="38100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un 17"/>
            <p:cNvSpPr/>
            <p:nvPr/>
          </p:nvSpPr>
          <p:spPr>
            <a:xfrm>
              <a:off x="8153400" y="1450303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feld 3"/>
            <p:cNvSpPr txBox="1"/>
            <p:nvPr/>
          </p:nvSpPr>
          <p:spPr>
            <a:xfrm>
              <a:off x="2080236" y="1485900"/>
              <a:ext cx="977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DISTANT</a:t>
              </a:r>
              <a:endParaRPr lang="en-US" dirty="0"/>
            </a:p>
          </p:txBody>
        </p:sp>
      </p:grpSp>
      <p:grpSp>
        <p:nvGrpSpPr>
          <p:cNvPr id="15" name="Gruppieren 27"/>
          <p:cNvGrpSpPr/>
          <p:nvPr/>
        </p:nvGrpSpPr>
        <p:grpSpPr>
          <a:xfrm>
            <a:off x="609600" y="3288268"/>
            <a:ext cx="1291115" cy="633529"/>
            <a:chOff x="609600" y="2895600"/>
            <a:chExt cx="1291115" cy="633529"/>
          </a:xfrm>
        </p:grpSpPr>
        <p:sp>
          <p:nvSpPr>
            <p:cNvPr id="16" name="Sun 17"/>
            <p:cNvSpPr/>
            <p:nvPr/>
          </p:nvSpPr>
          <p:spPr>
            <a:xfrm>
              <a:off x="1447800" y="2895600"/>
              <a:ext cx="452915" cy="440527"/>
            </a:xfrm>
            <a:prstGeom prst="su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feld 3"/>
            <p:cNvSpPr txBox="1"/>
            <p:nvPr/>
          </p:nvSpPr>
          <p:spPr>
            <a:xfrm>
              <a:off x="609600" y="3159797"/>
              <a:ext cx="78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LOCAL</a:t>
              </a:r>
              <a:endParaRPr lang="en-US" dirty="0"/>
            </a:p>
          </p:txBody>
        </p:sp>
      </p:grpSp>
      <p:sp>
        <p:nvSpPr>
          <p:cNvPr id="18" name="Sun 17"/>
          <p:cNvSpPr/>
          <p:nvPr/>
        </p:nvSpPr>
        <p:spPr>
          <a:xfrm>
            <a:off x="1828800" y="5590941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n 18"/>
          <p:cNvSpPr/>
          <p:nvPr/>
        </p:nvSpPr>
        <p:spPr>
          <a:xfrm>
            <a:off x="5334000" y="5590941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n 17"/>
          <p:cNvSpPr/>
          <p:nvPr/>
        </p:nvSpPr>
        <p:spPr>
          <a:xfrm>
            <a:off x="6096000" y="4507468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n 17"/>
          <p:cNvSpPr/>
          <p:nvPr/>
        </p:nvSpPr>
        <p:spPr>
          <a:xfrm>
            <a:off x="7162800" y="3516868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17"/>
          <p:cNvSpPr/>
          <p:nvPr/>
        </p:nvSpPr>
        <p:spPr>
          <a:xfrm>
            <a:off x="7924800" y="4888468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3"/>
          <p:cNvSpPr txBox="1"/>
          <p:nvPr/>
        </p:nvSpPr>
        <p:spPr>
          <a:xfrm>
            <a:off x="6557948" y="5802868"/>
            <a:ext cx="223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VIRTUAL POINT LIGHT</a:t>
            </a:r>
            <a:endParaRPr lang="en-US" dirty="0">
              <a:solidFill>
                <a:schemeClr val="tx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Sun 17"/>
          <p:cNvSpPr/>
          <p:nvPr/>
        </p:nvSpPr>
        <p:spPr>
          <a:xfrm>
            <a:off x="3621641" y="3737131"/>
            <a:ext cx="452915" cy="440527"/>
          </a:xfrm>
          <a:prstGeom prst="sun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uppieren 60"/>
          <p:cNvGrpSpPr/>
          <p:nvPr/>
        </p:nvGrpSpPr>
        <p:grpSpPr>
          <a:xfrm>
            <a:off x="685800" y="2687004"/>
            <a:ext cx="6248400" cy="6248400"/>
            <a:chOff x="4724400" y="3276600"/>
            <a:chExt cx="2819400" cy="2819400"/>
          </a:xfrm>
        </p:grpSpPr>
        <p:cxnSp>
          <p:nvCxnSpPr>
            <p:cNvPr id="27" name="Gerade Verbindung 7"/>
            <p:cNvCxnSpPr>
              <a:stCxn id="37" idx="2"/>
            </p:cNvCxnSpPr>
            <p:nvPr/>
          </p:nvCxnSpPr>
          <p:spPr>
            <a:xfrm flipH="1" flipV="1">
              <a:off x="4845465" y="4113376"/>
              <a:ext cx="1288639" cy="57549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8"/>
            <p:cNvCxnSpPr>
              <a:stCxn id="37" idx="2"/>
            </p:cNvCxnSpPr>
            <p:nvPr/>
          </p:nvCxnSpPr>
          <p:spPr>
            <a:xfrm flipH="1" flipV="1">
              <a:off x="5198692" y="3646206"/>
              <a:ext cx="935412" cy="104266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9"/>
            <p:cNvCxnSpPr>
              <a:stCxn id="37" idx="2"/>
            </p:cNvCxnSpPr>
            <p:nvPr/>
          </p:nvCxnSpPr>
          <p:spPr>
            <a:xfrm flipH="1" flipV="1">
              <a:off x="5734228" y="3335708"/>
              <a:ext cx="399876" cy="135316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11"/>
            <p:cNvCxnSpPr>
              <a:stCxn id="37" idx="2"/>
            </p:cNvCxnSpPr>
            <p:nvPr/>
          </p:nvCxnSpPr>
          <p:spPr>
            <a:xfrm flipV="1">
              <a:off x="6134104" y="3310071"/>
              <a:ext cx="298031" cy="1378803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12"/>
            <p:cNvCxnSpPr>
              <a:stCxn id="37" idx="2"/>
            </p:cNvCxnSpPr>
            <p:nvPr/>
          </p:nvCxnSpPr>
          <p:spPr>
            <a:xfrm flipV="1">
              <a:off x="6134104" y="3586385"/>
              <a:ext cx="876296" cy="1102489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18"/>
            <p:cNvCxnSpPr>
              <a:stCxn id="37" idx="2"/>
            </p:cNvCxnSpPr>
            <p:nvPr/>
          </p:nvCxnSpPr>
          <p:spPr>
            <a:xfrm flipV="1">
              <a:off x="6134104" y="4047858"/>
              <a:ext cx="1246614" cy="64101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kkord 31"/>
            <p:cNvSpPr/>
            <p:nvPr/>
          </p:nvSpPr>
          <p:spPr>
            <a:xfrm>
              <a:off x="5024336" y="3576536"/>
              <a:ext cx="2219528" cy="2219528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kkord 32"/>
            <p:cNvSpPr/>
            <p:nvPr/>
          </p:nvSpPr>
          <p:spPr>
            <a:xfrm>
              <a:off x="5324272" y="3876472"/>
              <a:ext cx="1619655" cy="1619655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kkord 33"/>
            <p:cNvSpPr/>
            <p:nvPr/>
          </p:nvSpPr>
          <p:spPr>
            <a:xfrm>
              <a:off x="5549224" y="4101424"/>
              <a:ext cx="1169751" cy="1169751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kkord 34"/>
            <p:cNvSpPr/>
            <p:nvPr/>
          </p:nvSpPr>
          <p:spPr>
            <a:xfrm>
              <a:off x="5789173" y="4341373"/>
              <a:ext cx="689853" cy="689853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kkord 35"/>
            <p:cNvSpPr/>
            <p:nvPr/>
          </p:nvSpPr>
          <p:spPr>
            <a:xfrm>
              <a:off x="4724400" y="3276600"/>
              <a:ext cx="2819400" cy="2819400"/>
            </a:xfrm>
            <a:prstGeom prst="chord">
              <a:avLst>
                <a:gd name="adj1" fmla="val 10787441"/>
                <a:gd name="adj2" fmla="val 0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un 17"/>
          <p:cNvSpPr/>
          <p:nvPr/>
        </p:nvSpPr>
        <p:spPr>
          <a:xfrm>
            <a:off x="3581400" y="5590941"/>
            <a:ext cx="452915" cy="440527"/>
          </a:xfrm>
          <a:prstGeom prst="sun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Lattice Zoo</a:t>
            </a:r>
            <a:endParaRPr lang="en-US" cap="small" dirty="0"/>
          </a:p>
        </p:txBody>
      </p:sp>
      <p:grpSp>
        <p:nvGrpSpPr>
          <p:cNvPr id="38" name="Group 3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0" name="TextBox 39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07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gen 7"/>
          <p:cNvSpPr/>
          <p:nvPr/>
        </p:nvSpPr>
        <p:spPr>
          <a:xfrm>
            <a:off x="753004" y="2469707"/>
            <a:ext cx="2883733" cy="2860846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Wolke 8"/>
          <p:cNvSpPr/>
          <p:nvPr/>
        </p:nvSpPr>
        <p:spPr>
          <a:xfrm>
            <a:off x="1386019" y="3384061"/>
            <a:ext cx="1850350" cy="1336364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38392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Illumination Sampling</a:t>
            </a:r>
            <a:endParaRPr lang="en-US" cap="small" dirty="0"/>
          </a:p>
        </p:txBody>
      </p:sp>
      <p:grpSp>
        <p:nvGrpSpPr>
          <p:cNvPr id="27" name="Group 26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92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Light Scattering</a:t>
            </a:r>
            <a:endParaRPr lang="en-US" cap="small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20" y="2138654"/>
            <a:ext cx="6081960" cy="756946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0" name="TextBox 9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38150" y="3612837"/>
            <a:ext cx="8267700" cy="2711763"/>
            <a:chOff x="438150" y="3657600"/>
            <a:chExt cx="8267700" cy="2711763"/>
          </a:xfrm>
        </p:grpSpPr>
        <p:grpSp>
          <p:nvGrpSpPr>
            <p:cNvPr id="4" name="Group 3"/>
            <p:cNvGrpSpPr/>
            <p:nvPr/>
          </p:nvGrpSpPr>
          <p:grpSpPr>
            <a:xfrm>
              <a:off x="438150" y="3958718"/>
              <a:ext cx="8267700" cy="1861056"/>
              <a:chOff x="438150" y="3856866"/>
              <a:chExt cx="8267700" cy="186105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150" y="3856866"/>
                <a:ext cx="1614013" cy="186105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1572" y="3856866"/>
                <a:ext cx="1614013" cy="186105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4993" y="3856866"/>
                <a:ext cx="1614013" cy="186105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8415" y="3856866"/>
                <a:ext cx="1614013" cy="186105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1837" y="3856866"/>
                <a:ext cx="1614013" cy="186105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9" name="Straight Arrow Connector 18"/>
            <p:cNvCxnSpPr/>
            <p:nvPr/>
          </p:nvCxnSpPr>
          <p:spPr>
            <a:xfrm>
              <a:off x="647700" y="5969253"/>
              <a:ext cx="784860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30076" y="5969253"/>
              <a:ext cx="18838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Medium density</a:t>
              </a:r>
              <a:endParaRPr lang="en-US" sz="2000" dirty="0"/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38150" y="3657600"/>
              <a:ext cx="8267700" cy="30187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[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Premoze, Ashikhmin, Ramamoorthi, Nayar: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Practical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Rendering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of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Multiple Scattering Effects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in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Participating Media, EGSR, 2004]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55848" y="1676400"/>
            <a:ext cx="3032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Radiative Transfer Equation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88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gen 7"/>
          <p:cNvSpPr/>
          <p:nvPr/>
        </p:nvSpPr>
        <p:spPr>
          <a:xfrm>
            <a:off x="753004" y="2469707"/>
            <a:ext cx="2883733" cy="2860846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Wolke 8"/>
          <p:cNvSpPr/>
          <p:nvPr/>
        </p:nvSpPr>
        <p:spPr>
          <a:xfrm>
            <a:off x="1386019" y="3384061"/>
            <a:ext cx="1850350" cy="1336364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315684" y="2399372"/>
            <a:ext cx="1412007" cy="2610355"/>
            <a:chOff x="1315684" y="2399372"/>
            <a:chExt cx="1412007" cy="2610355"/>
          </a:xfrm>
        </p:grpSpPr>
        <p:cxnSp>
          <p:nvCxnSpPr>
            <p:cNvPr id="16" name="Gerade Verbindung mit Pfeil 18"/>
            <p:cNvCxnSpPr/>
            <p:nvPr/>
          </p:nvCxnSpPr>
          <p:spPr>
            <a:xfrm>
              <a:off x="1526689" y="2610377"/>
              <a:ext cx="1201002" cy="2399350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Sonne 19"/>
            <p:cNvSpPr/>
            <p:nvPr/>
          </p:nvSpPr>
          <p:spPr>
            <a:xfrm>
              <a:off x="1315684" y="2399372"/>
              <a:ext cx="422010" cy="42201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38392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onne 19"/>
          <p:cNvSpPr/>
          <p:nvPr/>
        </p:nvSpPr>
        <p:spPr>
          <a:xfrm>
            <a:off x="6345365" y="3364369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Illumination Sampling</a:t>
            </a:r>
            <a:endParaRPr lang="en-US" cap="small" dirty="0"/>
          </a:p>
        </p:txBody>
      </p:sp>
      <p:grpSp>
        <p:nvGrpSpPr>
          <p:cNvPr id="27" name="Group 26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96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gen 7"/>
          <p:cNvSpPr/>
          <p:nvPr/>
        </p:nvSpPr>
        <p:spPr>
          <a:xfrm>
            <a:off x="753004" y="2469707"/>
            <a:ext cx="2883733" cy="2860846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Wolke 8"/>
          <p:cNvSpPr/>
          <p:nvPr/>
        </p:nvSpPr>
        <p:spPr>
          <a:xfrm>
            <a:off x="1386019" y="3384061"/>
            <a:ext cx="1850350" cy="1336364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23339" y="2821382"/>
            <a:ext cx="2382099" cy="2045022"/>
            <a:chOff x="823339" y="2821382"/>
            <a:chExt cx="2382099" cy="2045022"/>
          </a:xfrm>
        </p:grpSpPr>
        <p:cxnSp>
          <p:nvCxnSpPr>
            <p:cNvPr id="18" name="Gerade Verbindung mit Pfeil 20"/>
            <p:cNvCxnSpPr/>
            <p:nvPr/>
          </p:nvCxnSpPr>
          <p:spPr>
            <a:xfrm>
              <a:off x="1034344" y="3032387"/>
              <a:ext cx="2171094" cy="1834017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Sonne 21"/>
            <p:cNvSpPr/>
            <p:nvPr/>
          </p:nvSpPr>
          <p:spPr>
            <a:xfrm>
              <a:off x="823339" y="2821382"/>
              <a:ext cx="422010" cy="422010"/>
            </a:xfrm>
            <a:prstGeom prst="sun">
              <a:avLst/>
            </a:prstGeom>
            <a:solidFill>
              <a:srgbClr val="FFFF00"/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15684" y="2399372"/>
            <a:ext cx="1412007" cy="2610355"/>
            <a:chOff x="1315684" y="2399372"/>
            <a:chExt cx="1412007" cy="2610355"/>
          </a:xfrm>
        </p:grpSpPr>
        <p:cxnSp>
          <p:nvCxnSpPr>
            <p:cNvPr id="16" name="Gerade Verbindung mit Pfeil 18"/>
            <p:cNvCxnSpPr/>
            <p:nvPr/>
          </p:nvCxnSpPr>
          <p:spPr>
            <a:xfrm>
              <a:off x="1526689" y="2610377"/>
              <a:ext cx="1201002" cy="2399350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Sonne 19"/>
            <p:cNvSpPr/>
            <p:nvPr/>
          </p:nvSpPr>
          <p:spPr>
            <a:xfrm>
              <a:off x="1315684" y="2399372"/>
              <a:ext cx="422010" cy="42201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38392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onne 19"/>
          <p:cNvSpPr/>
          <p:nvPr/>
        </p:nvSpPr>
        <p:spPr>
          <a:xfrm>
            <a:off x="6345365" y="3364369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3453176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Illumination Sampling</a:t>
            </a:r>
            <a:endParaRPr lang="en-US" cap="small" dirty="0"/>
          </a:p>
        </p:txBody>
      </p:sp>
      <p:grpSp>
        <p:nvGrpSpPr>
          <p:cNvPr id="27" name="Group 26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2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gen 7"/>
          <p:cNvSpPr/>
          <p:nvPr/>
        </p:nvSpPr>
        <p:spPr>
          <a:xfrm>
            <a:off x="753004" y="2469707"/>
            <a:ext cx="2883733" cy="2860846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Wolke 8"/>
          <p:cNvSpPr/>
          <p:nvPr/>
        </p:nvSpPr>
        <p:spPr>
          <a:xfrm>
            <a:off x="1386019" y="3384061"/>
            <a:ext cx="1850350" cy="1336364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34262" y="2743085"/>
            <a:ext cx="2129955" cy="2298492"/>
            <a:chOff x="1334262" y="2743085"/>
            <a:chExt cx="2129955" cy="2298492"/>
          </a:xfrm>
        </p:grpSpPr>
        <p:cxnSp>
          <p:nvCxnSpPr>
            <p:cNvPr id="20" name="Gerade Verbindung mit Pfeil 22"/>
            <p:cNvCxnSpPr/>
            <p:nvPr/>
          </p:nvCxnSpPr>
          <p:spPr>
            <a:xfrm flipH="1">
              <a:off x="1334262" y="2939491"/>
              <a:ext cx="1918950" cy="2102086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" name="Sonne 23"/>
            <p:cNvSpPr/>
            <p:nvPr/>
          </p:nvSpPr>
          <p:spPr>
            <a:xfrm>
              <a:off x="3042207" y="2743085"/>
              <a:ext cx="422010" cy="422010"/>
            </a:xfrm>
            <a:prstGeom prst="sun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3339" y="2821382"/>
            <a:ext cx="2382099" cy="2045022"/>
            <a:chOff x="823339" y="2821382"/>
            <a:chExt cx="2382099" cy="2045022"/>
          </a:xfrm>
        </p:grpSpPr>
        <p:cxnSp>
          <p:nvCxnSpPr>
            <p:cNvPr id="18" name="Gerade Verbindung mit Pfeil 20"/>
            <p:cNvCxnSpPr/>
            <p:nvPr/>
          </p:nvCxnSpPr>
          <p:spPr>
            <a:xfrm>
              <a:off x="1034344" y="3032387"/>
              <a:ext cx="2171094" cy="1834017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Sonne 21"/>
            <p:cNvSpPr/>
            <p:nvPr/>
          </p:nvSpPr>
          <p:spPr>
            <a:xfrm>
              <a:off x="823339" y="2821382"/>
              <a:ext cx="422010" cy="422010"/>
            </a:xfrm>
            <a:prstGeom prst="sun">
              <a:avLst/>
            </a:prstGeom>
            <a:solidFill>
              <a:srgbClr val="FFFF00"/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15684" y="2399372"/>
            <a:ext cx="1412007" cy="2610355"/>
            <a:chOff x="1315684" y="2399372"/>
            <a:chExt cx="1412007" cy="2610355"/>
          </a:xfrm>
        </p:grpSpPr>
        <p:cxnSp>
          <p:nvCxnSpPr>
            <p:cNvPr id="16" name="Gerade Verbindung mit Pfeil 18"/>
            <p:cNvCxnSpPr/>
            <p:nvPr/>
          </p:nvCxnSpPr>
          <p:spPr>
            <a:xfrm>
              <a:off x="1526689" y="2610377"/>
              <a:ext cx="1201002" cy="2399350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Sonne 19"/>
            <p:cNvSpPr/>
            <p:nvPr/>
          </p:nvSpPr>
          <p:spPr>
            <a:xfrm>
              <a:off x="1315684" y="2399372"/>
              <a:ext cx="422010" cy="42201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38392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045898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3364369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3453176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Illumination Sampling</a:t>
            </a:r>
            <a:endParaRPr lang="en-US" cap="small" dirty="0"/>
          </a:p>
        </p:txBody>
      </p:sp>
      <p:grpSp>
        <p:nvGrpSpPr>
          <p:cNvPr id="27" name="Group 26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0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gen 7"/>
          <p:cNvSpPr/>
          <p:nvPr/>
        </p:nvSpPr>
        <p:spPr>
          <a:xfrm>
            <a:off x="753004" y="2469707"/>
            <a:ext cx="2883733" cy="2860846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Wolke 8"/>
          <p:cNvSpPr/>
          <p:nvPr/>
        </p:nvSpPr>
        <p:spPr>
          <a:xfrm>
            <a:off x="1386019" y="3384061"/>
            <a:ext cx="1850350" cy="1336364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34262" y="2743085"/>
            <a:ext cx="2129955" cy="2298492"/>
            <a:chOff x="1334262" y="2743085"/>
            <a:chExt cx="2129955" cy="2298492"/>
          </a:xfrm>
        </p:grpSpPr>
        <p:cxnSp>
          <p:nvCxnSpPr>
            <p:cNvPr id="20" name="Gerade Verbindung mit Pfeil 22"/>
            <p:cNvCxnSpPr/>
            <p:nvPr/>
          </p:nvCxnSpPr>
          <p:spPr>
            <a:xfrm flipH="1">
              <a:off x="1334262" y="2939491"/>
              <a:ext cx="1918950" cy="2102086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" name="Sonne 23"/>
            <p:cNvSpPr/>
            <p:nvPr/>
          </p:nvSpPr>
          <p:spPr>
            <a:xfrm>
              <a:off x="3042207" y="2743085"/>
              <a:ext cx="422010" cy="422010"/>
            </a:xfrm>
            <a:prstGeom prst="sun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3339" y="2821382"/>
            <a:ext cx="2382099" cy="2045022"/>
            <a:chOff x="823339" y="2821382"/>
            <a:chExt cx="2382099" cy="2045022"/>
          </a:xfrm>
        </p:grpSpPr>
        <p:cxnSp>
          <p:nvCxnSpPr>
            <p:cNvPr id="18" name="Gerade Verbindung mit Pfeil 20"/>
            <p:cNvCxnSpPr/>
            <p:nvPr/>
          </p:nvCxnSpPr>
          <p:spPr>
            <a:xfrm>
              <a:off x="1034344" y="3032387"/>
              <a:ext cx="2171094" cy="1834017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Sonne 21"/>
            <p:cNvSpPr/>
            <p:nvPr/>
          </p:nvSpPr>
          <p:spPr>
            <a:xfrm>
              <a:off x="823339" y="2821382"/>
              <a:ext cx="422010" cy="422010"/>
            </a:xfrm>
            <a:prstGeom prst="sun">
              <a:avLst/>
            </a:prstGeom>
            <a:solidFill>
              <a:srgbClr val="FFFF00"/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15684" y="2399372"/>
            <a:ext cx="1412007" cy="2610355"/>
            <a:chOff x="1315684" y="2399372"/>
            <a:chExt cx="1412007" cy="2610355"/>
          </a:xfrm>
        </p:grpSpPr>
        <p:cxnSp>
          <p:nvCxnSpPr>
            <p:cNvPr id="16" name="Gerade Verbindung mit Pfeil 18"/>
            <p:cNvCxnSpPr/>
            <p:nvPr/>
          </p:nvCxnSpPr>
          <p:spPr>
            <a:xfrm>
              <a:off x="1526689" y="2610377"/>
              <a:ext cx="1201002" cy="2399350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Sonne 19"/>
            <p:cNvSpPr/>
            <p:nvPr/>
          </p:nvSpPr>
          <p:spPr>
            <a:xfrm>
              <a:off x="1315684" y="2399372"/>
              <a:ext cx="422010" cy="42201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2669" y="3608336"/>
            <a:ext cx="2865154" cy="1112089"/>
            <a:chOff x="682669" y="3608336"/>
            <a:chExt cx="2865154" cy="1112089"/>
          </a:xfrm>
        </p:grpSpPr>
        <p:cxnSp>
          <p:nvCxnSpPr>
            <p:cNvPr id="14" name="Gerade Verbindung mit Pfeil 16"/>
            <p:cNvCxnSpPr/>
            <p:nvPr/>
          </p:nvCxnSpPr>
          <p:spPr>
            <a:xfrm flipV="1">
              <a:off x="893674" y="3608336"/>
              <a:ext cx="2654149" cy="901084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Sonne 17"/>
            <p:cNvSpPr/>
            <p:nvPr/>
          </p:nvSpPr>
          <p:spPr>
            <a:xfrm>
              <a:off x="682669" y="4298415"/>
              <a:ext cx="422010" cy="422010"/>
            </a:xfrm>
            <a:prstGeom prst="sun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38392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045898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3364369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3453176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3596735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Illumination Sampling</a:t>
            </a:r>
            <a:endParaRPr lang="en-US" cap="small" dirty="0"/>
          </a:p>
        </p:txBody>
      </p:sp>
      <p:grpSp>
        <p:nvGrpSpPr>
          <p:cNvPr id="27" name="Group 26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39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Pipeline</a:t>
            </a:r>
            <a:endParaRPr lang="en-US" cap="smal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0" y="3810000"/>
            <a:ext cx="862534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52513" y="1362072"/>
            <a:ext cx="7038975" cy="1990728"/>
            <a:chOff x="914400" y="1276347"/>
            <a:chExt cx="7038975" cy="199072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343023"/>
              <a:ext cx="1752600" cy="1752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800600" y="1276347"/>
              <a:ext cx="3152775" cy="199072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/>
                <a:t>Input:</a:t>
              </a:r>
            </a:p>
            <a:p>
              <a:r>
                <a:rPr lang="en-US" sz="2000" dirty="0" smtClean="0"/>
                <a:t>Medium parametrization</a:t>
              </a:r>
            </a:p>
            <a:p>
              <a:r>
                <a:rPr lang="en-US" sz="2000" dirty="0" smtClean="0"/>
                <a:t>Scene definition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3276600" y="63362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directional light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52400" y="3440668"/>
            <a:ext cx="8839200" cy="326493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76600" y="63362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directional light</a:t>
            </a:r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Pipeline</a:t>
            </a:r>
            <a:endParaRPr lang="en-US" cap="smal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0" y="3810000"/>
            <a:ext cx="862534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52513" y="1362072"/>
            <a:ext cx="7038975" cy="1990728"/>
            <a:chOff x="914400" y="1276347"/>
            <a:chExt cx="7038975" cy="1990728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1343023"/>
              <a:ext cx="3657600" cy="1752600"/>
              <a:chOff x="4343400" y="1343023"/>
              <a:chExt cx="3657600" cy="1752600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800600" y="1276347"/>
              <a:ext cx="3152775" cy="199072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/>
                <a:t>Input:</a:t>
              </a:r>
            </a:p>
            <a:p>
              <a:r>
                <a:rPr lang="en-US" sz="2000" dirty="0" smtClean="0"/>
                <a:t>Medium parametrization</a:t>
              </a:r>
            </a:p>
            <a:p>
              <a:r>
                <a:rPr lang="en-US" sz="2000" dirty="0" smtClean="0"/>
                <a:t>Scene definition</a:t>
              </a:r>
            </a:p>
            <a:p>
              <a:pPr marL="0" indent="0">
                <a:buNone/>
              </a:pPr>
              <a:r>
                <a:rPr lang="en-US" sz="2000" dirty="0" smtClean="0"/>
                <a:t>Output:</a:t>
              </a:r>
            </a:p>
            <a:p>
              <a:r>
                <a:rPr lang="en-US" sz="2000" dirty="0" smtClean="0"/>
                <a:t>Final image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52400" y="3581400"/>
            <a:ext cx="8839200" cy="31242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0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Pipeline</a:t>
            </a:r>
            <a:endParaRPr lang="en-US" cap="smal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0" y="3810000"/>
            <a:ext cx="862534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52513" y="1362072"/>
            <a:ext cx="7038975" cy="1990728"/>
            <a:chOff x="914400" y="1276347"/>
            <a:chExt cx="7038975" cy="1990728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1343023"/>
              <a:ext cx="3657600" cy="1752600"/>
              <a:chOff x="4343400" y="1343023"/>
              <a:chExt cx="3657600" cy="1752600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800600" y="1276347"/>
              <a:ext cx="3152775" cy="199072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/>
                <a:t>Input:</a:t>
              </a:r>
            </a:p>
            <a:p>
              <a:r>
                <a:rPr lang="en-US" sz="2000" dirty="0" smtClean="0"/>
                <a:t>Medium parametrization</a:t>
              </a:r>
            </a:p>
            <a:p>
              <a:r>
                <a:rPr lang="en-US" sz="2000" dirty="0" smtClean="0"/>
                <a:t>Scene definition</a:t>
              </a:r>
            </a:p>
            <a:p>
              <a:pPr marL="0" indent="0">
                <a:buNone/>
              </a:pPr>
              <a:r>
                <a:rPr lang="en-US" sz="2000" dirty="0" smtClean="0"/>
                <a:t>Output:</a:t>
              </a:r>
            </a:p>
            <a:p>
              <a:r>
                <a:rPr lang="en-US" sz="2000" dirty="0" smtClean="0"/>
                <a:t>Final image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505200" y="3581400"/>
            <a:ext cx="5486400" cy="28956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838200" y="1138235"/>
            <a:ext cx="7315200" cy="233362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6600" y="63362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directional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Pipeline</a:t>
            </a:r>
            <a:endParaRPr lang="en-US" cap="smal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0" y="3810000"/>
            <a:ext cx="862534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52513" y="1362072"/>
            <a:ext cx="7038975" cy="1990728"/>
            <a:chOff x="914400" y="1276347"/>
            <a:chExt cx="7038975" cy="1990728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1343023"/>
              <a:ext cx="3657600" cy="1752600"/>
              <a:chOff x="4343400" y="1343023"/>
              <a:chExt cx="3657600" cy="1752600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800600" y="1276347"/>
              <a:ext cx="3152775" cy="199072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/>
                <a:t>Input:</a:t>
              </a:r>
            </a:p>
            <a:p>
              <a:r>
                <a:rPr lang="en-US" sz="2000" dirty="0" smtClean="0"/>
                <a:t>Medium parametrization</a:t>
              </a:r>
            </a:p>
            <a:p>
              <a:r>
                <a:rPr lang="en-US" sz="2000" dirty="0" smtClean="0"/>
                <a:t>Scene definition</a:t>
              </a:r>
            </a:p>
            <a:p>
              <a:pPr marL="0" indent="0">
                <a:buNone/>
              </a:pPr>
              <a:r>
                <a:rPr lang="en-US" sz="2000" dirty="0" smtClean="0"/>
                <a:t>Output:</a:t>
              </a:r>
            </a:p>
            <a:p>
              <a:r>
                <a:rPr lang="en-US" sz="2000" dirty="0" smtClean="0"/>
                <a:t>Final image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896100" y="3581400"/>
            <a:ext cx="2095500" cy="28956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838200" y="1138235"/>
            <a:ext cx="7315200" cy="233362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6600" y="63362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directional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Pipeline</a:t>
            </a:r>
            <a:endParaRPr lang="en-US" cap="smal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0" y="3810000"/>
            <a:ext cx="862534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52513" y="1362072"/>
            <a:ext cx="7038975" cy="1990728"/>
            <a:chOff x="914400" y="1276347"/>
            <a:chExt cx="7038975" cy="1990728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1343023"/>
              <a:ext cx="3657600" cy="1752600"/>
              <a:chOff x="4343400" y="1343023"/>
              <a:chExt cx="3657600" cy="1752600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1343023"/>
                <a:ext cx="1752600" cy="1752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800600" y="1276347"/>
              <a:ext cx="3152775" cy="199072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/>
                <a:t>Input:</a:t>
              </a:r>
            </a:p>
            <a:p>
              <a:r>
                <a:rPr lang="en-US" sz="2000" dirty="0" smtClean="0"/>
                <a:t>Medium parametrization</a:t>
              </a:r>
            </a:p>
            <a:p>
              <a:r>
                <a:rPr lang="en-US" sz="2000" dirty="0" smtClean="0"/>
                <a:t>Scene definition</a:t>
              </a:r>
            </a:p>
            <a:p>
              <a:pPr marL="0" indent="0">
                <a:buNone/>
              </a:pPr>
              <a:r>
                <a:rPr lang="en-US" sz="2000" dirty="0" smtClean="0"/>
                <a:t>Output:</a:t>
              </a:r>
            </a:p>
            <a:p>
              <a:r>
                <a:rPr lang="en-US" sz="2000" dirty="0" smtClean="0"/>
                <a:t>Final image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838200" y="1138235"/>
            <a:ext cx="7315200" cy="233362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6600" y="63362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directional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4"/>
          <a:stretch/>
        </p:blipFill>
        <p:spPr bwMode="auto">
          <a:xfrm>
            <a:off x="819150" y="2026395"/>
            <a:ext cx="7505700" cy="179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3"/>
          <a:stretch/>
        </p:blipFill>
        <p:spPr bwMode="auto">
          <a:xfrm>
            <a:off x="819150" y="5641675"/>
            <a:ext cx="7505700" cy="2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Pre-Filtering</a:t>
            </a:r>
            <a:endParaRPr lang="en-US" cap="small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4" name="TextBox 13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7398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Wishlist</a:t>
            </a:r>
            <a:endParaRPr lang="en-US" cap="small" dirty="0"/>
          </a:p>
        </p:txBody>
      </p:sp>
      <p:grpSp>
        <p:nvGrpSpPr>
          <p:cNvPr id="4" name="Group 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" name="TextBox 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348014" y="1524000"/>
            <a:ext cx="6805386" cy="1295400"/>
            <a:chOff x="1500414" y="1447800"/>
            <a:chExt cx="6805386" cy="1295400"/>
          </a:xfrm>
        </p:grpSpPr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1500414" y="1447800"/>
              <a:ext cx="2582297" cy="12954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Interactivity</a:t>
              </a:r>
            </a:p>
            <a:p>
              <a:r>
                <a:rPr lang="en-US" dirty="0" smtClean="0"/>
                <a:t>Dynamicity</a:t>
              </a: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495800" y="1447800"/>
              <a:ext cx="3810000" cy="122872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Physical plausibility</a:t>
              </a:r>
            </a:p>
            <a:p>
              <a:r>
                <a:rPr lang="en-US" dirty="0" smtClean="0"/>
                <a:t>Generality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2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26395"/>
            <a:ext cx="7505700" cy="384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Pre-Filtering</a:t>
            </a:r>
            <a:endParaRPr lang="en-US" cap="small" dirty="0"/>
          </a:p>
        </p:txBody>
      </p:sp>
      <p:grpSp>
        <p:nvGrpSpPr>
          <p:cNvPr id="5" name="Group 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7" name="TextBox 6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61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5"/>
          </a:xfrm>
        </p:grpSpPr>
        <p:sp>
          <p:nvSpPr>
            <p:cNvPr id="8" name="Bogen 7"/>
            <p:cNvSpPr/>
            <p:nvPr/>
          </p:nvSpPr>
          <p:spPr>
            <a:xfrm>
              <a:off x="914400" y="2286000"/>
              <a:ext cx="3124200" cy="3099405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Wolke 8"/>
            <p:cNvSpPr/>
            <p:nvPr/>
          </p:nvSpPr>
          <p:spPr>
            <a:xfrm>
              <a:off x="1600200" y="3276600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uppieren 42"/>
            <p:cNvGrpSpPr/>
            <p:nvPr/>
          </p:nvGrpSpPr>
          <p:grpSpPr>
            <a:xfrm>
              <a:off x="1544128" y="2582174"/>
              <a:ext cx="2307566" cy="2490158"/>
              <a:chOff x="1544128" y="2582174"/>
              <a:chExt cx="2307566" cy="2490158"/>
            </a:xfrm>
          </p:grpSpPr>
          <p:cxnSp>
            <p:nvCxnSpPr>
              <p:cNvPr id="20" name="Gerade Verbindung mit Pfeil 22"/>
              <p:cNvCxnSpPr/>
              <p:nvPr/>
            </p:nvCxnSpPr>
            <p:spPr>
              <a:xfrm flipH="1">
                <a:off x="1544128" y="2794958"/>
                <a:ext cx="2078966" cy="227737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6" cy="2215551"/>
            </a:xfrm>
          </p:grpSpPr>
          <p:cxnSp>
            <p:nvCxnSpPr>
              <p:cNvPr id="18" name="Gerade Verbindung mit Pfeil 20"/>
              <p:cNvCxnSpPr/>
              <p:nvPr/>
            </p:nvCxnSpPr>
            <p:spPr>
              <a:xfrm>
                <a:off x="1219200" y="2895600"/>
                <a:ext cx="2352136" cy="1986951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41"/>
            <p:cNvGrpSpPr/>
            <p:nvPr/>
          </p:nvGrpSpPr>
          <p:grpSpPr>
            <a:xfrm>
              <a:off x="1524000" y="2209800"/>
              <a:ext cx="1529751" cy="2828026"/>
              <a:chOff x="1524000" y="2209800"/>
              <a:chExt cx="1529751" cy="2828026"/>
            </a:xfrm>
          </p:grpSpPr>
          <p:cxnSp>
            <p:nvCxnSpPr>
              <p:cNvPr id="16" name="Gerade Verbindung mit Pfeil 18"/>
              <p:cNvCxnSpPr/>
              <p:nvPr/>
            </p:nvCxnSpPr>
            <p:spPr>
              <a:xfrm>
                <a:off x="1752600" y="2438400"/>
                <a:ext cx="1301151" cy="2599426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7"/>
              <a:chExt cx="3104072" cy="1204823"/>
            </a:xfrm>
          </p:grpSpPr>
          <p:cxnSp>
            <p:nvCxnSpPr>
              <p:cNvPr id="14" name="Gerade Verbindung mit Pfeil 16"/>
              <p:cNvCxnSpPr/>
              <p:nvPr/>
            </p:nvCxnSpPr>
            <p:spPr>
              <a:xfrm flipV="1">
                <a:off x="1066800" y="3519577"/>
                <a:ext cx="2875472" cy="976223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grpSp>
        <p:nvGrpSpPr>
          <p:cNvPr id="27" name="Group 26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41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5"/>
          </a:xfrm>
        </p:grpSpPr>
        <p:sp>
          <p:nvSpPr>
            <p:cNvPr id="8" name="Bogen 7"/>
            <p:cNvSpPr/>
            <p:nvPr/>
          </p:nvSpPr>
          <p:spPr>
            <a:xfrm>
              <a:off x="914400" y="2286000"/>
              <a:ext cx="3124200" cy="3099405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Wolke 8"/>
            <p:cNvSpPr/>
            <p:nvPr/>
          </p:nvSpPr>
          <p:spPr>
            <a:xfrm>
              <a:off x="1600200" y="3276600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uppieren 42"/>
            <p:cNvGrpSpPr/>
            <p:nvPr/>
          </p:nvGrpSpPr>
          <p:grpSpPr>
            <a:xfrm>
              <a:off x="1544128" y="2582174"/>
              <a:ext cx="2307566" cy="2490158"/>
              <a:chOff x="1544128" y="2582174"/>
              <a:chExt cx="2307566" cy="2490158"/>
            </a:xfrm>
          </p:grpSpPr>
          <p:cxnSp>
            <p:nvCxnSpPr>
              <p:cNvPr id="20" name="Gerade Verbindung mit Pfeil 22"/>
              <p:cNvCxnSpPr/>
              <p:nvPr/>
            </p:nvCxnSpPr>
            <p:spPr>
              <a:xfrm flipH="1">
                <a:off x="1544128" y="2794958"/>
                <a:ext cx="2078966" cy="227737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6" cy="2215551"/>
            </a:xfrm>
          </p:grpSpPr>
          <p:cxnSp>
            <p:nvCxnSpPr>
              <p:cNvPr id="18" name="Gerade Verbindung mit Pfeil 20"/>
              <p:cNvCxnSpPr/>
              <p:nvPr/>
            </p:nvCxnSpPr>
            <p:spPr>
              <a:xfrm>
                <a:off x="1219200" y="2895600"/>
                <a:ext cx="2352136" cy="1986951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41"/>
            <p:cNvGrpSpPr/>
            <p:nvPr/>
          </p:nvGrpSpPr>
          <p:grpSpPr>
            <a:xfrm>
              <a:off x="1524000" y="2209800"/>
              <a:ext cx="1529751" cy="2828026"/>
              <a:chOff x="1524000" y="2209800"/>
              <a:chExt cx="1529751" cy="2828026"/>
            </a:xfrm>
          </p:grpSpPr>
          <p:cxnSp>
            <p:nvCxnSpPr>
              <p:cNvPr id="16" name="Gerade Verbindung mit Pfeil 18"/>
              <p:cNvCxnSpPr/>
              <p:nvPr/>
            </p:nvCxnSpPr>
            <p:spPr>
              <a:xfrm>
                <a:off x="1752600" y="2438400"/>
                <a:ext cx="1301151" cy="2599426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7"/>
              <a:chExt cx="3104072" cy="1204823"/>
            </a:xfrm>
          </p:grpSpPr>
          <p:cxnSp>
            <p:nvCxnSpPr>
              <p:cNvPr id="14" name="Gerade Verbindung mit Pfeil 16"/>
              <p:cNvCxnSpPr/>
              <p:nvPr/>
            </p:nvCxnSpPr>
            <p:spPr>
              <a:xfrm flipV="1">
                <a:off x="1066800" y="3519577"/>
                <a:ext cx="2875472" cy="976223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32" name="TextBox 3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24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5"/>
          </a:xfrm>
        </p:grpSpPr>
        <p:sp>
          <p:nvSpPr>
            <p:cNvPr id="8" name="Bogen 7"/>
            <p:cNvSpPr/>
            <p:nvPr/>
          </p:nvSpPr>
          <p:spPr>
            <a:xfrm>
              <a:off x="914400" y="2286000"/>
              <a:ext cx="3124200" cy="3099405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Wolke 8"/>
            <p:cNvSpPr/>
            <p:nvPr/>
          </p:nvSpPr>
          <p:spPr>
            <a:xfrm>
              <a:off x="1600200" y="3276600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uppieren 42"/>
            <p:cNvGrpSpPr/>
            <p:nvPr/>
          </p:nvGrpSpPr>
          <p:grpSpPr>
            <a:xfrm>
              <a:off x="1544128" y="2582174"/>
              <a:ext cx="2307566" cy="2490158"/>
              <a:chOff x="1544128" y="2582174"/>
              <a:chExt cx="2307566" cy="2490158"/>
            </a:xfrm>
          </p:grpSpPr>
          <p:cxnSp>
            <p:nvCxnSpPr>
              <p:cNvPr id="20" name="Gerade Verbindung mit Pfeil 22"/>
              <p:cNvCxnSpPr/>
              <p:nvPr/>
            </p:nvCxnSpPr>
            <p:spPr>
              <a:xfrm flipH="1">
                <a:off x="1544128" y="2794958"/>
                <a:ext cx="2078966" cy="227737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6" cy="2215551"/>
            </a:xfrm>
          </p:grpSpPr>
          <p:cxnSp>
            <p:nvCxnSpPr>
              <p:cNvPr id="18" name="Gerade Verbindung mit Pfeil 20"/>
              <p:cNvCxnSpPr/>
              <p:nvPr/>
            </p:nvCxnSpPr>
            <p:spPr>
              <a:xfrm>
                <a:off x="1219200" y="2895600"/>
                <a:ext cx="2352136" cy="1986951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41"/>
            <p:cNvGrpSpPr/>
            <p:nvPr/>
          </p:nvGrpSpPr>
          <p:grpSpPr>
            <a:xfrm>
              <a:off x="1524000" y="2209800"/>
              <a:ext cx="1529751" cy="2828026"/>
              <a:chOff x="1524000" y="2209800"/>
              <a:chExt cx="1529751" cy="2828026"/>
            </a:xfrm>
          </p:grpSpPr>
          <p:cxnSp>
            <p:nvCxnSpPr>
              <p:cNvPr id="16" name="Gerade Verbindung mit Pfeil 18"/>
              <p:cNvCxnSpPr/>
              <p:nvPr/>
            </p:nvCxnSpPr>
            <p:spPr>
              <a:xfrm>
                <a:off x="1752600" y="2438400"/>
                <a:ext cx="1301151" cy="2599426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7"/>
              <a:chExt cx="3104072" cy="1204823"/>
            </a:xfrm>
          </p:grpSpPr>
          <p:cxnSp>
            <p:nvCxnSpPr>
              <p:cNvPr id="14" name="Gerade Verbindung mit Pfeil 16"/>
              <p:cNvCxnSpPr/>
              <p:nvPr/>
            </p:nvCxnSpPr>
            <p:spPr>
              <a:xfrm flipV="1">
                <a:off x="1066800" y="3519577"/>
                <a:ext cx="2875472" cy="976223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0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5" name="TextBox 4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44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43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4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55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6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53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4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51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2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49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0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59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Oval 70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73" name="TextBox 72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14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3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5486664">
            <a:off x="2073815" y="4079615"/>
            <a:ext cx="387367" cy="50306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5486664">
            <a:off x="1743955" y="4607230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5486664">
            <a:off x="2582107" y="4430772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2" name="TextBox 5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00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3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5486664">
            <a:off x="2073815" y="4079615"/>
            <a:ext cx="387367" cy="50306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5486664">
            <a:off x="1743955" y="4607230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5486664">
            <a:off x="2582107" y="4430772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5486664">
            <a:off x="2484444" y="3942794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5486664">
            <a:off x="1978080" y="3599602"/>
            <a:ext cx="387367" cy="100867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5486664">
            <a:off x="3012376" y="4304540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5486664">
            <a:off x="1332140" y="4658283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5486664">
            <a:off x="1646594" y="4111270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7" name="TextBox 56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3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3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5486664">
            <a:off x="2073815" y="4079615"/>
            <a:ext cx="387367" cy="50306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5486664">
            <a:off x="1743955" y="4607230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5486664">
            <a:off x="2582107" y="4430772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5486664">
            <a:off x="2484444" y="3942794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5486664">
            <a:off x="1978080" y="3599602"/>
            <a:ext cx="387367" cy="100867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5486664">
            <a:off x="3012376" y="4304540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5486664">
            <a:off x="1332140" y="4658283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5486664">
            <a:off x="1646594" y="4111270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5486664">
            <a:off x="1881817" y="3125679"/>
            <a:ext cx="387367" cy="14522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5486664">
            <a:off x="1551818" y="3641987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15486664">
            <a:off x="2390578" y="3468419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15486664">
            <a:off x="1234779" y="4159199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15486664">
            <a:off x="2915033" y="3813370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2" name="TextBox 6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08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3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5486664">
            <a:off x="2073815" y="4079615"/>
            <a:ext cx="387367" cy="50306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5486664">
            <a:off x="1743955" y="4607230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5486664">
            <a:off x="2582107" y="4430772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5486664">
            <a:off x="2484444" y="3942794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5486664">
            <a:off x="1978080" y="3599602"/>
            <a:ext cx="387367" cy="100867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5486664">
            <a:off x="3012376" y="4304540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5486664">
            <a:off x="1332140" y="4658283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5486664">
            <a:off x="1646594" y="4111270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5486664">
            <a:off x="1881817" y="3125679"/>
            <a:ext cx="387367" cy="14522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5486664">
            <a:off x="1551818" y="3641987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15486664">
            <a:off x="2390578" y="3468419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15486664">
            <a:off x="1234779" y="4159199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15486664">
            <a:off x="2915033" y="3813370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15486664">
            <a:off x="1140611" y="368034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5486664">
            <a:off x="2819268" y="332693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15486664">
            <a:off x="1451513" y="3164784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15486664">
            <a:off x="2294814" y="2987243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15486664">
            <a:off x="1788459" y="2656074"/>
            <a:ext cx="387367" cy="209998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67" name="TextBox 66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50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3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5486664">
            <a:off x="2073815" y="4079615"/>
            <a:ext cx="387367" cy="50306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5486664">
            <a:off x="1743955" y="4607230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5486664">
            <a:off x="2582107" y="4430772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5486664">
            <a:off x="2484444" y="3942794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5486664">
            <a:off x="1978080" y="3599602"/>
            <a:ext cx="387367" cy="100867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5486664">
            <a:off x="3012376" y="4304540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5486664">
            <a:off x="1332140" y="4658283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5486664">
            <a:off x="1646594" y="4111270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5486664">
            <a:off x="1881817" y="3125679"/>
            <a:ext cx="387367" cy="14522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5486664">
            <a:off x="1551818" y="3641987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15486664">
            <a:off x="2390578" y="3468419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15486664">
            <a:off x="1234779" y="4159199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15486664">
            <a:off x="2915033" y="3813370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15486664">
            <a:off x="1140611" y="368034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5486664">
            <a:off x="2819268" y="332693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15486664">
            <a:off x="1451513" y="3164784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15486664">
            <a:off x="2294814" y="2987243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15486664">
            <a:off x="1788459" y="2656074"/>
            <a:ext cx="387367" cy="209998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15486664">
            <a:off x="1044847" y="3188445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15486664">
            <a:off x="2723504" y="2835035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15486664">
            <a:off x="1364559" y="2701016"/>
            <a:ext cx="387367" cy="298602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15486664">
            <a:off x="2200812" y="2524959"/>
            <a:ext cx="387367" cy="298602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71" name="TextBox 70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38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Wishlist</a:t>
            </a:r>
            <a:endParaRPr lang="en-US" cap="small" dirty="0"/>
          </a:p>
        </p:txBody>
      </p:sp>
      <p:grpSp>
        <p:nvGrpSpPr>
          <p:cNvPr id="4" name="Group 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" name="TextBox 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691032" y="3124200"/>
            <a:ext cx="5761937" cy="3099141"/>
            <a:chOff x="1705663" y="3124200"/>
            <a:chExt cx="5761937" cy="3099141"/>
          </a:xfrm>
        </p:grpSpPr>
        <p:pic>
          <p:nvPicPr>
            <p:cNvPr id="10" name="Picture 4" descr="D:\MPI\Talks\2013\12_ThesisProposal\evaluation_forwar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641" y="3124200"/>
              <a:ext cx="2485559" cy="215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1705663" y="5275262"/>
              <a:ext cx="2371522" cy="6096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Monte-Carlo</a:t>
              </a: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2077138" y="5715000"/>
              <a:ext cx="1628572" cy="50834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 smtClean="0"/>
                <a:t>(Path Tracing, Photon Mapping…)</a:t>
              </a:r>
            </a:p>
          </p:txBody>
        </p:sp>
        <p:pic>
          <p:nvPicPr>
            <p:cNvPr id="14" name="Picture 3" descr="D:\MPI\Talks\2013\12_ThesisProposal\evaluation_F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755" y="3124200"/>
              <a:ext cx="2486845" cy="215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709110" y="5275262"/>
              <a:ext cx="2758490" cy="6096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Finite-Elements</a:t>
              </a: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766260" y="5719762"/>
              <a:ext cx="2644190" cy="4988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 smtClean="0"/>
                <a:t>(Diffusion, Discrete-Ordinates, Lattice-Boltzmann…)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48014" y="1524000"/>
            <a:ext cx="6805386" cy="1295400"/>
            <a:chOff x="1500414" y="1447800"/>
            <a:chExt cx="6805386" cy="1295400"/>
          </a:xfrm>
        </p:grpSpPr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1500414" y="1447800"/>
              <a:ext cx="2582297" cy="12954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Interactivity</a:t>
              </a:r>
            </a:p>
            <a:p>
              <a:r>
                <a:rPr lang="en-US" dirty="0" smtClean="0"/>
                <a:t>Dynamicity</a:t>
              </a: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495800" y="1447800"/>
              <a:ext cx="3810000" cy="122872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Physical plausibility</a:t>
              </a:r>
            </a:p>
            <a:p>
              <a:r>
                <a:rPr lang="en-US" dirty="0" smtClean="0"/>
                <a:t>Generality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2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3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5486664">
            <a:off x="2073815" y="4079615"/>
            <a:ext cx="387367" cy="50306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5486664">
            <a:off x="1743955" y="4607230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5486664">
            <a:off x="2582107" y="4430772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5486664">
            <a:off x="2484444" y="3942794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5486664">
            <a:off x="1978080" y="3599602"/>
            <a:ext cx="387367" cy="100867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5486664">
            <a:off x="3012376" y="4304540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5486664">
            <a:off x="1332140" y="4658283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5486664">
            <a:off x="1646594" y="4111270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5486664">
            <a:off x="1881817" y="3125679"/>
            <a:ext cx="387367" cy="14522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5486664">
            <a:off x="1551818" y="3641987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15486664">
            <a:off x="2390578" y="3468419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15486664">
            <a:off x="1234779" y="4159199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15486664">
            <a:off x="2915033" y="3813370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15486664">
            <a:off x="1140611" y="368034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5486664">
            <a:off x="2819268" y="332693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15486664">
            <a:off x="1451513" y="3164784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15486664">
            <a:off x="2294814" y="2987243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15486664">
            <a:off x="1788459" y="2656074"/>
            <a:ext cx="387367" cy="209998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15486664">
            <a:off x="1044847" y="3188445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15486664">
            <a:off x="2723504" y="2835035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15486664">
            <a:off x="1364559" y="2701016"/>
            <a:ext cx="387367" cy="298602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15486664">
            <a:off x="2200812" y="2524959"/>
            <a:ext cx="387367" cy="298602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15486664">
            <a:off x="952744" y="2750964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15486664">
            <a:off x="2627608" y="2398353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73" name="TextBox 72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6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D:\Research\Pictures\Participating Media\HG Diffusion\paper\pipeline\02_environmen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106280" cy="205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6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7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4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3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uppieren 75"/>
          <p:cNvGrpSpPr/>
          <p:nvPr/>
        </p:nvGrpSpPr>
        <p:grpSpPr>
          <a:xfrm rot="15486664">
            <a:off x="1021775" y="2579731"/>
            <a:ext cx="2304551" cy="2151717"/>
            <a:chOff x="5638800" y="3200400"/>
            <a:chExt cx="1524000" cy="1524000"/>
          </a:xfrm>
          <a:solidFill>
            <a:srgbClr val="F2F2F2">
              <a:alpha val="74118"/>
            </a:srgbClr>
          </a:solidFill>
        </p:grpSpPr>
        <p:cxnSp>
          <p:nvCxnSpPr>
            <p:cNvPr id="33" name="Gerade Verbindung 76"/>
            <p:cNvCxnSpPr/>
            <p:nvPr/>
          </p:nvCxnSpPr>
          <p:spPr>
            <a:xfrm>
              <a:off x="5638800" y="3200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77"/>
            <p:cNvCxnSpPr/>
            <p:nvPr/>
          </p:nvCxnSpPr>
          <p:spPr>
            <a:xfrm>
              <a:off x="5638800" y="35052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78"/>
            <p:cNvCxnSpPr/>
            <p:nvPr/>
          </p:nvCxnSpPr>
          <p:spPr>
            <a:xfrm>
              <a:off x="5638800" y="38100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79"/>
            <p:cNvCxnSpPr/>
            <p:nvPr/>
          </p:nvCxnSpPr>
          <p:spPr>
            <a:xfrm>
              <a:off x="5638800" y="41148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80"/>
            <p:cNvCxnSpPr/>
            <p:nvPr/>
          </p:nvCxnSpPr>
          <p:spPr>
            <a:xfrm>
              <a:off x="5638800" y="44196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81"/>
            <p:cNvCxnSpPr/>
            <p:nvPr/>
          </p:nvCxnSpPr>
          <p:spPr>
            <a:xfrm flipV="1">
              <a:off x="5638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82"/>
            <p:cNvCxnSpPr/>
            <p:nvPr/>
          </p:nvCxnSpPr>
          <p:spPr>
            <a:xfrm flipV="1">
              <a:off x="59436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83"/>
            <p:cNvCxnSpPr/>
            <p:nvPr/>
          </p:nvCxnSpPr>
          <p:spPr>
            <a:xfrm flipV="1">
              <a:off x="62484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4"/>
            <p:cNvCxnSpPr/>
            <p:nvPr/>
          </p:nvCxnSpPr>
          <p:spPr>
            <a:xfrm flipV="1">
              <a:off x="65532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 flipV="1">
              <a:off x="68580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86"/>
            <p:cNvCxnSpPr/>
            <p:nvPr/>
          </p:nvCxnSpPr>
          <p:spPr>
            <a:xfrm flipV="1">
              <a:off x="7162800" y="3200400"/>
              <a:ext cx="0" cy="152400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87"/>
            <p:cNvCxnSpPr/>
            <p:nvPr/>
          </p:nvCxnSpPr>
          <p:spPr>
            <a:xfrm>
              <a:off x="5638800" y="4724400"/>
              <a:ext cx="1524000" cy="0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 rot="15486664">
            <a:off x="2169213" y="4550246"/>
            <a:ext cx="387367" cy="2525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5486664">
            <a:off x="2073815" y="4079615"/>
            <a:ext cx="387367" cy="50306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5486664">
            <a:off x="1743955" y="4607230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5486664">
            <a:off x="2582107" y="4430772"/>
            <a:ext cx="387367" cy="9034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5486664">
            <a:off x="2484444" y="3942794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5486664">
            <a:off x="1978080" y="3599602"/>
            <a:ext cx="387367" cy="100867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5486664">
            <a:off x="3012376" y="4304540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5486664">
            <a:off x="1332140" y="4658283"/>
            <a:ext cx="387367" cy="161643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5486664">
            <a:off x="1646594" y="4111270"/>
            <a:ext cx="387367" cy="157369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5486664">
            <a:off x="1881817" y="3125679"/>
            <a:ext cx="387367" cy="14522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5486664">
            <a:off x="1551818" y="3641987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15486664">
            <a:off x="2390578" y="3468419"/>
            <a:ext cx="387367" cy="19558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15486664">
            <a:off x="1234779" y="4159199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15486664">
            <a:off x="2915033" y="3813370"/>
            <a:ext cx="387367" cy="234911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15486664">
            <a:off x="1140611" y="368034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5486664">
            <a:off x="2819268" y="3326932"/>
            <a:ext cx="387367" cy="298050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15486664">
            <a:off x="1451513" y="3164784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15486664">
            <a:off x="2294814" y="2987243"/>
            <a:ext cx="387367" cy="24819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15486664">
            <a:off x="1788459" y="2656074"/>
            <a:ext cx="387367" cy="209998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15486664">
            <a:off x="1044847" y="3188445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15486664">
            <a:off x="2723504" y="2835035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15486664">
            <a:off x="1364559" y="2701016"/>
            <a:ext cx="387367" cy="298602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15486664">
            <a:off x="2200812" y="2524959"/>
            <a:ext cx="387367" cy="298602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15486664">
            <a:off x="952744" y="2750964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15486664">
            <a:off x="2627608" y="2398353"/>
            <a:ext cx="387367" cy="372105"/>
          </a:xfrm>
          <a:prstGeom prst="ellipse">
            <a:avLst/>
          </a:prstGeom>
          <a:solidFill>
            <a:srgbClr val="F2F2F2">
              <a:alpha val="74118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724025" y="1514475"/>
            <a:ext cx="203443" cy="9978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2575679" y="1657350"/>
            <a:ext cx="177046" cy="7417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895350" y="2124075"/>
            <a:ext cx="403649" cy="5501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3133725" y="2703131"/>
            <a:ext cx="503012" cy="2781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244159" y="3475957"/>
            <a:ext cx="489641" cy="222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466825" y="3304349"/>
            <a:ext cx="533300" cy="9607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682669" y="3872342"/>
            <a:ext cx="420794" cy="14913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1801393" y="4897083"/>
            <a:ext cx="35527" cy="1930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2928955" y="4674782"/>
            <a:ext cx="90470" cy="1850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1034344" y="4539996"/>
            <a:ext cx="239280" cy="1991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3369263" y="4144552"/>
            <a:ext cx="278812" cy="113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82" name="TextBox 8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16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D:\MPI\Talks\2012\08_CGLunch\importance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50" y="3581400"/>
            <a:ext cx="4096329" cy="2048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7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8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5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4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11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29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17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724025" y="1514475"/>
            <a:ext cx="203443" cy="9978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2575679" y="1657350"/>
            <a:ext cx="177046" cy="7417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895350" y="2124075"/>
            <a:ext cx="403649" cy="5501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3133725" y="2703131"/>
            <a:ext cx="503012" cy="2781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244159" y="3475957"/>
            <a:ext cx="489641" cy="222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466825" y="3304349"/>
            <a:ext cx="533300" cy="9607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682669" y="3872342"/>
            <a:ext cx="420794" cy="14913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1801393" y="4897083"/>
            <a:ext cx="35527" cy="1930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369263" y="4144552"/>
            <a:ext cx="278812" cy="113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1034344" y="4539996"/>
            <a:ext cx="239280" cy="1991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928955" y="4674782"/>
            <a:ext cx="90470" cy="1850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0" name="TextBox 39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8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 descr="D:\MPI\Talks\2012\08_CGLunch\importance_map_applie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50" y="3581400"/>
            <a:ext cx="4096330" cy="2048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onne 23"/>
          <p:cNvSpPr/>
          <p:nvPr/>
        </p:nvSpPr>
        <p:spPr>
          <a:xfrm>
            <a:off x="7597760" y="3788908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nne 19"/>
          <p:cNvSpPr/>
          <p:nvPr/>
        </p:nvSpPr>
        <p:spPr>
          <a:xfrm>
            <a:off x="6345365" y="4107379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nne 21"/>
          <p:cNvSpPr/>
          <p:nvPr/>
        </p:nvSpPr>
        <p:spPr>
          <a:xfrm>
            <a:off x="5858880" y="4196186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onne 17"/>
          <p:cNvSpPr/>
          <p:nvPr/>
        </p:nvSpPr>
        <p:spPr>
          <a:xfrm>
            <a:off x="4742680" y="4339745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uppieren 6"/>
          <p:cNvGrpSpPr/>
          <p:nvPr/>
        </p:nvGrpSpPr>
        <p:grpSpPr>
          <a:xfrm>
            <a:off x="682669" y="2095384"/>
            <a:ext cx="2954068" cy="2931181"/>
            <a:chOff x="838200" y="2209800"/>
            <a:chExt cx="3200400" cy="3175604"/>
          </a:xfrm>
        </p:grpSpPr>
        <p:sp>
          <p:nvSpPr>
            <p:cNvPr id="83" name="Bogen 7"/>
            <p:cNvSpPr/>
            <p:nvPr/>
          </p:nvSpPr>
          <p:spPr>
            <a:xfrm>
              <a:off x="914400" y="2286000"/>
              <a:ext cx="3124200" cy="3099404"/>
            </a:xfrm>
            <a:prstGeom prst="arc">
              <a:avLst>
                <a:gd name="adj1" fmla="val 7839736"/>
                <a:gd name="adj2" fmla="val 3085780"/>
              </a:avLst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4" name="Wolke 8"/>
            <p:cNvSpPr/>
            <p:nvPr/>
          </p:nvSpPr>
          <p:spPr>
            <a:xfrm>
              <a:off x="1600201" y="3276599"/>
              <a:ext cx="2004646" cy="1447800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uppieren 42"/>
            <p:cNvGrpSpPr/>
            <p:nvPr/>
          </p:nvGrpSpPr>
          <p:grpSpPr>
            <a:xfrm>
              <a:off x="1544128" y="2582174"/>
              <a:ext cx="2307567" cy="2490157"/>
              <a:chOff x="1544127" y="2582174"/>
              <a:chExt cx="2307567" cy="2490153"/>
            </a:xfrm>
          </p:grpSpPr>
          <p:cxnSp>
            <p:nvCxnSpPr>
              <p:cNvPr id="95" name="Gerade Verbindung mit Pfeil 22"/>
              <p:cNvCxnSpPr/>
              <p:nvPr/>
            </p:nvCxnSpPr>
            <p:spPr>
              <a:xfrm flipH="1">
                <a:off x="1544127" y="2794955"/>
                <a:ext cx="2078965" cy="227737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6" name="Sonne 23"/>
              <p:cNvSpPr/>
              <p:nvPr/>
            </p:nvSpPr>
            <p:spPr>
              <a:xfrm>
                <a:off x="3394494" y="2582174"/>
                <a:ext cx="457200" cy="457200"/>
              </a:xfrm>
              <a:prstGeom prst="su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uppieren 40"/>
            <p:cNvGrpSpPr/>
            <p:nvPr/>
          </p:nvGrpSpPr>
          <p:grpSpPr>
            <a:xfrm>
              <a:off x="990600" y="2667000"/>
              <a:ext cx="2580736" cy="2215551"/>
              <a:chOff x="990600" y="2667000"/>
              <a:chExt cx="2580733" cy="2215548"/>
            </a:xfrm>
          </p:grpSpPr>
          <p:cxnSp>
            <p:nvCxnSpPr>
              <p:cNvPr id="93" name="Gerade Verbindung mit Pfeil 20"/>
              <p:cNvCxnSpPr/>
              <p:nvPr/>
            </p:nvCxnSpPr>
            <p:spPr>
              <a:xfrm>
                <a:off x="1219199" y="2895598"/>
                <a:ext cx="2352134" cy="1986950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4" name="Sonne 21"/>
              <p:cNvSpPr/>
              <p:nvPr/>
            </p:nvSpPr>
            <p:spPr>
              <a:xfrm>
                <a:off x="990600" y="2667000"/>
                <a:ext cx="457200" cy="457200"/>
              </a:xfrm>
              <a:prstGeom prst="sun">
                <a:avLst/>
              </a:prstGeom>
              <a:solidFill>
                <a:srgbClr val="FFFF0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uppieren 41"/>
            <p:cNvGrpSpPr/>
            <p:nvPr/>
          </p:nvGrpSpPr>
          <p:grpSpPr>
            <a:xfrm>
              <a:off x="1524001" y="2209800"/>
              <a:ext cx="1529751" cy="2828025"/>
              <a:chOff x="1524000" y="2209800"/>
              <a:chExt cx="1529749" cy="2828022"/>
            </a:xfrm>
          </p:grpSpPr>
          <p:cxnSp>
            <p:nvCxnSpPr>
              <p:cNvPr id="91" name="Gerade Verbindung mit Pfeil 18"/>
              <p:cNvCxnSpPr/>
              <p:nvPr/>
            </p:nvCxnSpPr>
            <p:spPr>
              <a:xfrm>
                <a:off x="1752599" y="2438398"/>
                <a:ext cx="1301150" cy="2599424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2" name="Sonne 19"/>
              <p:cNvSpPr/>
              <p:nvPr/>
            </p:nvSpPr>
            <p:spPr>
              <a:xfrm>
                <a:off x="1524000" y="2209800"/>
                <a:ext cx="457200" cy="457200"/>
              </a:xfrm>
              <a:prstGeom prst="sun">
                <a:avLst/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uppieren 39"/>
            <p:cNvGrpSpPr/>
            <p:nvPr/>
          </p:nvGrpSpPr>
          <p:grpSpPr>
            <a:xfrm>
              <a:off x="838200" y="3519577"/>
              <a:ext cx="3104072" cy="1204823"/>
              <a:chOff x="838200" y="3519575"/>
              <a:chExt cx="3104069" cy="1204825"/>
            </a:xfrm>
          </p:grpSpPr>
          <p:cxnSp>
            <p:nvCxnSpPr>
              <p:cNvPr id="89" name="Gerade Verbindung mit Pfeil 16"/>
              <p:cNvCxnSpPr/>
              <p:nvPr/>
            </p:nvCxnSpPr>
            <p:spPr>
              <a:xfrm flipV="1">
                <a:off x="1066799" y="3519575"/>
                <a:ext cx="2875470" cy="976222"/>
              </a:xfrm>
              <a:prstGeom prst="straightConnector1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0" name="Sonne 17"/>
              <p:cNvSpPr/>
              <p:nvPr/>
            </p:nvSpPr>
            <p:spPr>
              <a:xfrm>
                <a:off x="838200" y="4267200"/>
                <a:ext cx="457200" cy="457200"/>
              </a:xfrm>
              <a:prstGeom prst="sun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8" name="Straight Arrow Connector 97"/>
          <p:cNvCxnSpPr/>
          <p:nvPr/>
        </p:nvCxnSpPr>
        <p:spPr>
          <a:xfrm flipH="1" flipV="1">
            <a:off x="1724025" y="1514475"/>
            <a:ext cx="203443" cy="9978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2575679" y="1657350"/>
            <a:ext cx="177046" cy="7417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 flipV="1">
            <a:off x="895350" y="2124075"/>
            <a:ext cx="403649" cy="5501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3133725" y="2703131"/>
            <a:ext cx="503012" cy="2781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3244159" y="3475957"/>
            <a:ext cx="489641" cy="222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 flipV="1">
            <a:off x="466825" y="3304349"/>
            <a:ext cx="533300" cy="9607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682669" y="3872342"/>
            <a:ext cx="420794" cy="14913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>
            <a:off x="1801393" y="4897083"/>
            <a:ext cx="35527" cy="1930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369263" y="4144552"/>
            <a:ext cx="278812" cy="113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1034344" y="4539996"/>
            <a:ext cx="239280" cy="1991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928955" y="4674782"/>
            <a:ext cx="90470" cy="1850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0" name="TextBox 39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82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 descr="D:\MPI\Talks\2012\08_CGLunch\importance_map_applie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50" y="3581400"/>
            <a:ext cx="4096330" cy="2048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Bogen 7"/>
          <p:cNvSpPr/>
          <p:nvPr/>
        </p:nvSpPr>
        <p:spPr>
          <a:xfrm>
            <a:off x="753004" y="2165719"/>
            <a:ext cx="2883733" cy="2860846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" name="Wolke 8"/>
          <p:cNvSpPr/>
          <p:nvPr/>
        </p:nvSpPr>
        <p:spPr>
          <a:xfrm>
            <a:off x="1386019" y="3080073"/>
            <a:ext cx="1850350" cy="1336364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uppieren 42"/>
          <p:cNvGrpSpPr/>
          <p:nvPr/>
        </p:nvGrpSpPr>
        <p:grpSpPr>
          <a:xfrm>
            <a:off x="1833340" y="1974148"/>
            <a:ext cx="530152" cy="2869072"/>
            <a:chOff x="3394494" y="2582174"/>
            <a:chExt cx="574360" cy="3108311"/>
          </a:xfrm>
        </p:grpSpPr>
        <p:cxnSp>
          <p:nvCxnSpPr>
            <p:cNvPr id="77" name="Gerade Verbindung mit Pfeil 22"/>
            <p:cNvCxnSpPr/>
            <p:nvPr/>
          </p:nvCxnSpPr>
          <p:spPr>
            <a:xfrm>
              <a:off x="3623093" y="2794955"/>
              <a:ext cx="345761" cy="2895530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2" name="Sonne 23"/>
            <p:cNvSpPr/>
            <p:nvPr/>
          </p:nvSpPr>
          <p:spPr>
            <a:xfrm>
              <a:off x="3394494" y="2582174"/>
              <a:ext cx="457200" cy="457200"/>
            </a:xfrm>
            <a:prstGeom prst="sun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uppieren 40"/>
          <p:cNvGrpSpPr/>
          <p:nvPr/>
        </p:nvGrpSpPr>
        <p:grpSpPr>
          <a:xfrm>
            <a:off x="1003820" y="2332561"/>
            <a:ext cx="1964105" cy="2262686"/>
            <a:chOff x="990600" y="2667000"/>
            <a:chExt cx="2127884" cy="2451362"/>
          </a:xfrm>
        </p:grpSpPr>
        <p:cxnSp>
          <p:nvCxnSpPr>
            <p:cNvPr id="84" name="Gerade Verbindung mit Pfeil 20"/>
            <p:cNvCxnSpPr/>
            <p:nvPr/>
          </p:nvCxnSpPr>
          <p:spPr>
            <a:xfrm>
              <a:off x="1219199" y="2895598"/>
              <a:ext cx="1899285" cy="2222764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5" name="Sonne 21"/>
            <p:cNvSpPr/>
            <p:nvPr/>
          </p:nvSpPr>
          <p:spPr>
            <a:xfrm>
              <a:off x="990600" y="2667000"/>
              <a:ext cx="457200" cy="457200"/>
            </a:xfrm>
            <a:prstGeom prst="sun">
              <a:avLst/>
            </a:prstGeom>
            <a:solidFill>
              <a:srgbClr val="FFFF00"/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uppieren 41"/>
          <p:cNvGrpSpPr/>
          <p:nvPr/>
        </p:nvGrpSpPr>
        <p:grpSpPr>
          <a:xfrm>
            <a:off x="1276939" y="2149627"/>
            <a:ext cx="1512756" cy="2569607"/>
            <a:chOff x="1524000" y="2209800"/>
            <a:chExt cx="1638899" cy="2783876"/>
          </a:xfrm>
        </p:grpSpPr>
        <p:cxnSp>
          <p:nvCxnSpPr>
            <p:cNvPr id="87" name="Gerade Verbindung mit Pfeil 18"/>
            <p:cNvCxnSpPr/>
            <p:nvPr/>
          </p:nvCxnSpPr>
          <p:spPr>
            <a:xfrm>
              <a:off x="1752599" y="2438398"/>
              <a:ext cx="1410300" cy="2555278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Sonne 19"/>
            <p:cNvSpPr/>
            <p:nvPr/>
          </p:nvSpPr>
          <p:spPr>
            <a:xfrm>
              <a:off x="1524000" y="2209800"/>
              <a:ext cx="457200" cy="45720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uppieren 39"/>
          <p:cNvGrpSpPr/>
          <p:nvPr/>
        </p:nvGrpSpPr>
        <p:grpSpPr>
          <a:xfrm>
            <a:off x="694612" y="2747515"/>
            <a:ext cx="2558601" cy="1561457"/>
            <a:chOff x="838200" y="4267200"/>
            <a:chExt cx="2771954" cy="1691665"/>
          </a:xfrm>
        </p:grpSpPr>
        <p:cxnSp>
          <p:nvCxnSpPr>
            <p:cNvPr id="90" name="Gerade Verbindung mit Pfeil 16"/>
            <p:cNvCxnSpPr/>
            <p:nvPr/>
          </p:nvCxnSpPr>
          <p:spPr>
            <a:xfrm>
              <a:off x="1066799" y="4495797"/>
              <a:ext cx="2543355" cy="1463068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Sonne 17"/>
            <p:cNvSpPr/>
            <p:nvPr/>
          </p:nvSpPr>
          <p:spPr>
            <a:xfrm>
              <a:off x="838200" y="4267200"/>
              <a:ext cx="457200" cy="457200"/>
            </a:xfrm>
            <a:prstGeom prst="sun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1" name="Straight Arrow Connector 140"/>
          <p:cNvCxnSpPr/>
          <p:nvPr/>
        </p:nvCxnSpPr>
        <p:spPr>
          <a:xfrm flipH="1" flipV="1">
            <a:off x="1724025" y="1514475"/>
            <a:ext cx="203443" cy="9978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2575679" y="1657350"/>
            <a:ext cx="177046" cy="7417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 flipV="1">
            <a:off x="895350" y="2124075"/>
            <a:ext cx="403649" cy="5501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3133725" y="2703131"/>
            <a:ext cx="503012" cy="2781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3244159" y="3475957"/>
            <a:ext cx="489641" cy="222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 flipV="1">
            <a:off x="466825" y="3304349"/>
            <a:ext cx="533300" cy="9607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682669" y="3872342"/>
            <a:ext cx="420794" cy="14913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1801393" y="4897083"/>
            <a:ext cx="35527" cy="1930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2928955" y="4674782"/>
            <a:ext cx="90470" cy="1850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Sonne 23"/>
          <p:cNvSpPr/>
          <p:nvPr/>
        </p:nvSpPr>
        <p:spPr>
          <a:xfrm>
            <a:off x="6858000" y="4296714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Sonne 19"/>
          <p:cNvSpPr/>
          <p:nvPr/>
        </p:nvSpPr>
        <p:spPr>
          <a:xfrm>
            <a:off x="6313178" y="4240048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Sonne 21"/>
          <p:cNvSpPr/>
          <p:nvPr/>
        </p:nvSpPr>
        <p:spPr>
          <a:xfrm>
            <a:off x="5923355" y="4174057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Sonne 17"/>
          <p:cNvSpPr/>
          <p:nvPr/>
        </p:nvSpPr>
        <p:spPr>
          <a:xfrm>
            <a:off x="5562600" y="4507719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/>
          <p:cNvCxnSpPr/>
          <p:nvPr/>
        </p:nvCxnSpPr>
        <p:spPr>
          <a:xfrm flipH="1">
            <a:off x="1034344" y="4539996"/>
            <a:ext cx="239280" cy="1991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3369263" y="4144552"/>
            <a:ext cx="278812" cy="113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1972410"/>
            <a:ext cx="2001389" cy="138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1" name="TextBox 40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8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 descr="D:\MPI\Talks\2012\08_CGLunch\importance_map_applie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50" y="3581400"/>
            <a:ext cx="4096330" cy="2048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Bogen 7"/>
          <p:cNvSpPr/>
          <p:nvPr/>
        </p:nvSpPr>
        <p:spPr>
          <a:xfrm>
            <a:off x="753004" y="2165719"/>
            <a:ext cx="2883733" cy="2860846"/>
          </a:xfrm>
          <a:prstGeom prst="arc">
            <a:avLst>
              <a:gd name="adj1" fmla="val 7839736"/>
              <a:gd name="adj2" fmla="val 3085780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" name="Wolke 8"/>
          <p:cNvSpPr/>
          <p:nvPr/>
        </p:nvSpPr>
        <p:spPr>
          <a:xfrm>
            <a:off x="1386019" y="3080073"/>
            <a:ext cx="1850350" cy="1336364"/>
          </a:xfrm>
          <a:prstGeom prst="cloud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uppieren 42"/>
          <p:cNvGrpSpPr/>
          <p:nvPr/>
        </p:nvGrpSpPr>
        <p:grpSpPr>
          <a:xfrm>
            <a:off x="1833340" y="1974148"/>
            <a:ext cx="530152" cy="2869072"/>
            <a:chOff x="3394494" y="2582174"/>
            <a:chExt cx="574360" cy="3108311"/>
          </a:xfrm>
        </p:grpSpPr>
        <p:cxnSp>
          <p:nvCxnSpPr>
            <p:cNvPr id="77" name="Gerade Verbindung mit Pfeil 22"/>
            <p:cNvCxnSpPr/>
            <p:nvPr/>
          </p:nvCxnSpPr>
          <p:spPr>
            <a:xfrm>
              <a:off x="3623093" y="2794955"/>
              <a:ext cx="345761" cy="2895530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2" name="Sonne 23"/>
            <p:cNvSpPr/>
            <p:nvPr/>
          </p:nvSpPr>
          <p:spPr>
            <a:xfrm>
              <a:off x="3394494" y="2582174"/>
              <a:ext cx="457200" cy="457200"/>
            </a:xfrm>
            <a:prstGeom prst="sun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uppieren 40"/>
          <p:cNvGrpSpPr/>
          <p:nvPr/>
        </p:nvGrpSpPr>
        <p:grpSpPr>
          <a:xfrm>
            <a:off x="1003820" y="2332561"/>
            <a:ext cx="1964105" cy="2262686"/>
            <a:chOff x="990600" y="2667000"/>
            <a:chExt cx="2127884" cy="2451362"/>
          </a:xfrm>
        </p:grpSpPr>
        <p:cxnSp>
          <p:nvCxnSpPr>
            <p:cNvPr id="84" name="Gerade Verbindung mit Pfeil 20"/>
            <p:cNvCxnSpPr/>
            <p:nvPr/>
          </p:nvCxnSpPr>
          <p:spPr>
            <a:xfrm>
              <a:off x="1219199" y="2895598"/>
              <a:ext cx="1899285" cy="2222764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5" name="Sonne 21"/>
            <p:cNvSpPr/>
            <p:nvPr/>
          </p:nvSpPr>
          <p:spPr>
            <a:xfrm>
              <a:off x="990600" y="2667000"/>
              <a:ext cx="457200" cy="457200"/>
            </a:xfrm>
            <a:prstGeom prst="sun">
              <a:avLst/>
            </a:prstGeom>
            <a:solidFill>
              <a:srgbClr val="FFFF00"/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uppieren 41"/>
          <p:cNvGrpSpPr/>
          <p:nvPr/>
        </p:nvGrpSpPr>
        <p:grpSpPr>
          <a:xfrm>
            <a:off x="1276939" y="2149627"/>
            <a:ext cx="1512756" cy="2569607"/>
            <a:chOff x="1524000" y="2209800"/>
            <a:chExt cx="1638899" cy="2783876"/>
          </a:xfrm>
        </p:grpSpPr>
        <p:cxnSp>
          <p:nvCxnSpPr>
            <p:cNvPr id="87" name="Gerade Verbindung mit Pfeil 18"/>
            <p:cNvCxnSpPr/>
            <p:nvPr/>
          </p:nvCxnSpPr>
          <p:spPr>
            <a:xfrm>
              <a:off x="1752599" y="2438398"/>
              <a:ext cx="1410300" cy="2555278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Sonne 19"/>
            <p:cNvSpPr/>
            <p:nvPr/>
          </p:nvSpPr>
          <p:spPr>
            <a:xfrm>
              <a:off x="1524000" y="2209800"/>
              <a:ext cx="457200" cy="457200"/>
            </a:xfrm>
            <a:prstGeom prst="sun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uppieren 39"/>
          <p:cNvGrpSpPr/>
          <p:nvPr/>
        </p:nvGrpSpPr>
        <p:grpSpPr>
          <a:xfrm>
            <a:off x="694612" y="2747515"/>
            <a:ext cx="2558601" cy="1561457"/>
            <a:chOff x="838200" y="4267200"/>
            <a:chExt cx="2771954" cy="1691665"/>
          </a:xfrm>
        </p:grpSpPr>
        <p:cxnSp>
          <p:nvCxnSpPr>
            <p:cNvPr id="90" name="Gerade Verbindung mit Pfeil 16"/>
            <p:cNvCxnSpPr/>
            <p:nvPr/>
          </p:nvCxnSpPr>
          <p:spPr>
            <a:xfrm>
              <a:off x="1066799" y="4495797"/>
              <a:ext cx="2543355" cy="1463068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Sonne 17"/>
            <p:cNvSpPr/>
            <p:nvPr/>
          </p:nvSpPr>
          <p:spPr>
            <a:xfrm>
              <a:off x="838200" y="4267200"/>
              <a:ext cx="457200" cy="457200"/>
            </a:xfrm>
            <a:prstGeom prst="sun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5681">
            <a:off x="1998181" y="4705604"/>
            <a:ext cx="933914" cy="73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1" name="Straight Arrow Connector 140"/>
          <p:cNvCxnSpPr/>
          <p:nvPr/>
        </p:nvCxnSpPr>
        <p:spPr>
          <a:xfrm flipH="1" flipV="1">
            <a:off x="1724025" y="1514475"/>
            <a:ext cx="203443" cy="99780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2575679" y="1657350"/>
            <a:ext cx="177046" cy="7417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 flipV="1">
            <a:off x="895350" y="2124075"/>
            <a:ext cx="403649" cy="5501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3133725" y="2703131"/>
            <a:ext cx="503012" cy="2781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3244159" y="3475957"/>
            <a:ext cx="489641" cy="222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 flipV="1">
            <a:off x="466825" y="3304349"/>
            <a:ext cx="533300" cy="9607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682669" y="3872342"/>
            <a:ext cx="420794" cy="14913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1801393" y="4897083"/>
            <a:ext cx="35527" cy="1930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2928955" y="4674782"/>
            <a:ext cx="90470" cy="1850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Sonne 23"/>
          <p:cNvSpPr/>
          <p:nvPr/>
        </p:nvSpPr>
        <p:spPr>
          <a:xfrm>
            <a:off x="6858000" y="4296714"/>
            <a:ext cx="422010" cy="422010"/>
          </a:xfrm>
          <a:prstGeom prst="sun">
            <a:avLst/>
          </a:prstGeom>
          <a:solidFill>
            <a:srgbClr val="558ED5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Sonne 19"/>
          <p:cNvSpPr/>
          <p:nvPr/>
        </p:nvSpPr>
        <p:spPr>
          <a:xfrm>
            <a:off x="6313178" y="4240048"/>
            <a:ext cx="422010" cy="422010"/>
          </a:xfrm>
          <a:prstGeom prst="sun">
            <a:avLst/>
          </a:prstGeom>
          <a:solidFill>
            <a:srgbClr val="E46C0A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Sonne 21"/>
          <p:cNvSpPr/>
          <p:nvPr/>
        </p:nvSpPr>
        <p:spPr>
          <a:xfrm>
            <a:off x="5923355" y="4174057"/>
            <a:ext cx="422010" cy="422010"/>
          </a:xfrm>
          <a:prstGeom prst="sun">
            <a:avLst/>
          </a:prstGeom>
          <a:solidFill>
            <a:srgbClr val="FFFF00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Sonne 17"/>
          <p:cNvSpPr/>
          <p:nvPr/>
        </p:nvSpPr>
        <p:spPr>
          <a:xfrm>
            <a:off x="5562600" y="4507719"/>
            <a:ext cx="422010" cy="422010"/>
          </a:xfrm>
          <a:prstGeom prst="sun">
            <a:avLst/>
          </a:prstGeom>
          <a:solidFill>
            <a:srgbClr val="77933C">
              <a:alpha val="69804"/>
            </a:srgb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/>
          <p:cNvCxnSpPr/>
          <p:nvPr/>
        </p:nvCxnSpPr>
        <p:spPr>
          <a:xfrm flipH="1">
            <a:off x="1034344" y="4539996"/>
            <a:ext cx="239280" cy="1991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3369263" y="4144552"/>
            <a:ext cx="278812" cy="113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Bi-Directionality</a:t>
            </a:r>
            <a:endParaRPr lang="en-US" cap="small" dirty="0"/>
          </a:p>
        </p:txBody>
      </p:sp>
      <p:grpSp>
        <p:nvGrpSpPr>
          <p:cNvPr id="36" name="Group 35"/>
          <p:cNvGrpSpPr/>
          <p:nvPr/>
        </p:nvGrpSpPr>
        <p:grpSpPr>
          <a:xfrm>
            <a:off x="4267201" y="1972410"/>
            <a:ext cx="4106280" cy="1380390"/>
            <a:chOff x="4267200" y="1981929"/>
            <a:chExt cx="4533881" cy="1524135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981929"/>
              <a:ext cx="2209800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1280" y="1981929"/>
              <a:ext cx="2209801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41" name="TextBox 40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8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Captured at 9-12 Hz on NVIDIA GeForce GTX 485 Mobile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6" name="TextBox 1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9" name="video10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8" end="241880.66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0" y="1295400"/>
            <a:ext cx="6477000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04775" y="6324600"/>
            <a:ext cx="893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128</a:t>
            </a:r>
            <a:r>
              <a:rPr lang="en-US" baseline="30000" dirty="0" smtClean="0">
                <a:solidFill>
                  <a:schemeClr val="bg2"/>
                </a:solidFill>
              </a:rPr>
              <a:t>2</a:t>
            </a:r>
            <a:r>
              <a:rPr lang="en-US" dirty="0" smtClean="0">
                <a:solidFill>
                  <a:schemeClr val="bg2"/>
                </a:solidFill>
              </a:rPr>
              <a:t>×16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direct scattering grid and </a:t>
            </a:r>
            <a:r>
              <a:rPr lang="en-US" dirty="0" smtClean="0">
                <a:solidFill>
                  <a:schemeClr val="bg2"/>
                </a:solidFill>
              </a:rPr>
              <a:t>128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VPLs × </a:t>
            </a:r>
            <a:r>
              <a:rPr lang="en-US" dirty="0" smtClean="0">
                <a:solidFill>
                  <a:schemeClr val="bg2"/>
                </a:solidFill>
              </a:rPr>
              <a:t>8</a:t>
            </a:r>
            <a:r>
              <a:rPr lang="en-US" baseline="30000" dirty="0" smtClean="0">
                <a:solidFill>
                  <a:schemeClr val="bg2"/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radial grid each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03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Captured at 9-12 Hz on NVIDIA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GeForce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GTX 485 Mobile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6" name="TextBox 1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9" name="video10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170.40640000001" end="154431.50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513" y="2286000"/>
            <a:ext cx="4191000" cy="31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video10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217" end="138756.66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88" y="2286000"/>
            <a:ext cx="4191000" cy="31432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04775" y="5715000"/>
            <a:ext cx="893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125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principal directions × </a:t>
            </a:r>
            <a:r>
              <a:rPr lang="en-US" dirty="0" smtClean="0">
                <a:solidFill>
                  <a:schemeClr val="bg2"/>
                </a:solidFill>
              </a:rPr>
              <a:t>16</a:t>
            </a:r>
            <a:r>
              <a:rPr lang="en-US" baseline="30000" dirty="0" smtClean="0">
                <a:solidFill>
                  <a:schemeClr val="bg2"/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grid each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rgbClr val="24282B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en-US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Captured at 9-12 Hz on NVIDIA GeForce GTX 485 Mobile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6" name="TextBox 15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9" name="video10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215" end="83613.6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513" y="2286000"/>
            <a:ext cx="4191000" cy="31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video10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3413" end="50415.66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88" y="2286000"/>
            <a:ext cx="4191000" cy="31432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04775" y="5715000"/>
            <a:ext cx="893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64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principal directions × </a:t>
            </a:r>
            <a:r>
              <a:rPr lang="en-US" dirty="0" smtClean="0">
                <a:solidFill>
                  <a:schemeClr val="bg2"/>
                </a:solidFill>
              </a:rPr>
              <a:t>20</a:t>
            </a:r>
            <a:r>
              <a:rPr lang="en-US" baseline="30000" dirty="0" smtClean="0">
                <a:solidFill>
                  <a:schemeClr val="bg2"/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grid each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7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5763" y="1892823"/>
            <a:ext cx="8372475" cy="4126977"/>
            <a:chOff x="266700" y="1905000"/>
            <a:chExt cx="8372475" cy="4126977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2964684"/>
              <a:ext cx="2695575" cy="20076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3105150" y="1905000"/>
              <a:ext cx="2695575" cy="4126977"/>
              <a:chOff x="3124200" y="1905000"/>
              <a:chExt cx="2695575" cy="4126977"/>
            </a:xfrm>
          </p:grpSpPr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1905000"/>
                <a:ext cx="2695575" cy="200760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4024368"/>
                <a:ext cx="2695575" cy="200760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964684"/>
              <a:ext cx="2695575" cy="20076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Comparison</a:t>
            </a:r>
            <a:endParaRPr lang="en-US" cap="small" dirty="0"/>
          </a:p>
        </p:txBody>
      </p:sp>
      <p:sp>
        <p:nvSpPr>
          <p:cNvPr id="15" name="TextBox 14"/>
          <p:cNvSpPr txBox="1"/>
          <p:nvPr/>
        </p:nvSpPr>
        <p:spPr>
          <a:xfrm>
            <a:off x="1828800" y="8382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Reference and SHDOM</a:t>
            </a:r>
            <a:endParaRPr lang="en-US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7" name="TextBox 16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3047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Wishlist</a:t>
            </a:r>
            <a:endParaRPr lang="en-US" cap="small" dirty="0"/>
          </a:p>
        </p:txBody>
      </p:sp>
      <p:grpSp>
        <p:nvGrpSpPr>
          <p:cNvPr id="4" name="Group 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" name="TextBox 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691032" y="3124200"/>
            <a:ext cx="5761937" cy="3099141"/>
            <a:chOff x="1705663" y="3124200"/>
            <a:chExt cx="5761937" cy="3099141"/>
          </a:xfrm>
        </p:grpSpPr>
        <p:pic>
          <p:nvPicPr>
            <p:cNvPr id="10" name="Picture 4" descr="D:\MPI\Talks\2013\12_ThesisProposal\evaluation_forwar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641" y="3124200"/>
              <a:ext cx="2485559" cy="215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1705663" y="5275262"/>
              <a:ext cx="2371522" cy="6096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Monte-Carlo</a:t>
              </a: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2077138" y="5715000"/>
              <a:ext cx="1628572" cy="50834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 smtClean="0"/>
                <a:t>(Path Tracing, Photon Mapping…)</a:t>
              </a:r>
            </a:p>
          </p:txBody>
        </p:sp>
        <p:pic>
          <p:nvPicPr>
            <p:cNvPr id="14" name="Picture 3" descr="D:\MPI\Talks\2013\12_ThesisProposal\evaluation_F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755" y="3124200"/>
              <a:ext cx="2486845" cy="215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709110" y="5275262"/>
              <a:ext cx="2758490" cy="6096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Finite-Elements</a:t>
              </a: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766260" y="5719762"/>
              <a:ext cx="2644190" cy="4988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 smtClean="0"/>
                <a:t>(Diffusion, Discrete-Ordinates, Lattice-Boltzmann…)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48014" y="1524000"/>
            <a:ext cx="6805386" cy="1295400"/>
            <a:chOff x="1500414" y="1447800"/>
            <a:chExt cx="6805386" cy="1295400"/>
          </a:xfrm>
        </p:grpSpPr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1500414" y="1447800"/>
              <a:ext cx="2582297" cy="12954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Interactivity</a:t>
              </a:r>
            </a:p>
            <a:p>
              <a:r>
                <a:rPr lang="en-US" dirty="0" smtClean="0"/>
                <a:t>Dynamicity</a:t>
              </a: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495800" y="1447800"/>
              <a:ext cx="3810000" cy="122872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Physical plausibility</a:t>
              </a:r>
            </a:p>
            <a:p>
              <a:r>
                <a:rPr lang="en-US" dirty="0" smtClean="0"/>
                <a:t>Generality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319439" y="2819400"/>
            <a:ext cx="3125291" cy="37242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Comparison</a:t>
            </a:r>
            <a:endParaRPr lang="en-US" cap="small" dirty="0"/>
          </a:p>
        </p:txBody>
      </p:sp>
      <p:grpSp>
        <p:nvGrpSpPr>
          <p:cNvPr id="11" name="Group 1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12" name="TextBox 1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828800" y="8382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Light Propagation Volumes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04800" y="2625928"/>
            <a:ext cx="8534400" cy="2860472"/>
            <a:chOff x="304800" y="2268740"/>
            <a:chExt cx="8534400" cy="2860472"/>
          </a:xfrm>
        </p:grpSpPr>
        <p:grpSp>
          <p:nvGrpSpPr>
            <p:cNvPr id="5" name="Group 4"/>
            <p:cNvGrpSpPr/>
            <p:nvPr/>
          </p:nvGrpSpPr>
          <p:grpSpPr>
            <a:xfrm>
              <a:off x="4632692" y="2268741"/>
              <a:ext cx="4206508" cy="2860471"/>
              <a:chOff x="4632692" y="2268741"/>
              <a:chExt cx="4206508" cy="2860471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2692" y="2268741"/>
                <a:ext cx="4206508" cy="234857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975592" y="4672012"/>
                <a:ext cx="3520708" cy="4572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[Billeter, Sintorn, Assarsson</a:t>
                </a: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</a:rPr>
                  <a:t>: </a:t>
                </a:r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Real-Time Multiple Scattering Using Light Propagation Volumes, I3D, 2012]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04800" y="2268740"/>
              <a:ext cx="4035276" cy="2860472"/>
              <a:chOff x="304800" y="2268740"/>
              <a:chExt cx="4035276" cy="2860472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2268740"/>
                <a:ext cx="4035276" cy="234857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516230" y="4672012"/>
                <a:ext cx="3612416" cy="4572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[Kaplanyan and Dachsbacher</a:t>
                </a: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</a:rPr>
                  <a:t>: Cascaded </a:t>
                </a:r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Light Propagation Volumes </a:t>
                </a: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</a:rPr>
                  <a:t>for </a:t>
                </a:r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Real-Time Indirect Illumination</a:t>
                </a:r>
                <a:r>
                  <a:rPr lang="en-US" sz="1100" dirty="0">
                    <a:solidFill>
                      <a:schemeClr val="bg1">
                        <a:lumMod val="50000"/>
                      </a:schemeClr>
                    </a:solidFill>
                  </a:rPr>
                  <a:t>, </a:t>
                </a:r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</a:rPr>
                  <a:t>I3D, 2010]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2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766443" y="2295785"/>
            <a:ext cx="3509462" cy="15934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Temporal coherence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Future Work</a:t>
            </a:r>
            <a:endParaRPr lang="en-US" cap="small" dirty="0"/>
          </a:p>
        </p:txBody>
      </p:sp>
      <p:grpSp>
        <p:nvGrpSpPr>
          <p:cNvPr id="88" name="Group 87"/>
          <p:cNvGrpSpPr/>
          <p:nvPr/>
        </p:nvGrpSpPr>
        <p:grpSpPr>
          <a:xfrm>
            <a:off x="4733613" y="2133600"/>
            <a:ext cx="4049577" cy="1380390"/>
            <a:chOff x="4267200" y="1981929"/>
            <a:chExt cx="4471273" cy="1524135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981929"/>
              <a:ext cx="2209800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672" y="1981929"/>
              <a:ext cx="2209801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Group 9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92" name="TextBox 9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11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766443" y="2295785"/>
            <a:ext cx="3509462" cy="15934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Temporal coherence</a:t>
            </a:r>
          </a:p>
          <a:p>
            <a:r>
              <a:rPr lang="en-US" sz="2800" dirty="0" smtClean="0"/>
              <a:t>Surface interaction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19600" y="3892090"/>
            <a:ext cx="4309200" cy="1418155"/>
            <a:chOff x="1447800" y="3810000"/>
            <a:chExt cx="5881250" cy="1935516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200" y="3810000"/>
              <a:ext cx="1931850" cy="19355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810000"/>
              <a:ext cx="1931850" cy="19355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810000"/>
              <a:ext cx="1931850" cy="19355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Future Work</a:t>
            </a:r>
            <a:endParaRPr lang="en-US" cap="small" dirty="0"/>
          </a:p>
        </p:txBody>
      </p:sp>
      <p:grpSp>
        <p:nvGrpSpPr>
          <p:cNvPr id="88" name="Group 87"/>
          <p:cNvGrpSpPr/>
          <p:nvPr/>
        </p:nvGrpSpPr>
        <p:grpSpPr>
          <a:xfrm>
            <a:off x="4733613" y="2133600"/>
            <a:ext cx="4049577" cy="1380390"/>
            <a:chOff x="4267200" y="1981929"/>
            <a:chExt cx="4471273" cy="1524135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981929"/>
              <a:ext cx="2209800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672" y="1981929"/>
              <a:ext cx="2209801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Group 9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92" name="TextBox 9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50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766443" y="2295785"/>
            <a:ext cx="3509462" cy="15934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Temporal coherence</a:t>
            </a:r>
          </a:p>
          <a:p>
            <a:r>
              <a:rPr lang="en-US" sz="2800" dirty="0" smtClean="0"/>
              <a:t>Surface interaction</a:t>
            </a:r>
          </a:p>
          <a:p>
            <a:r>
              <a:rPr lang="en-US" sz="2800" dirty="0" smtClean="0"/>
              <a:t>Convergence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19600" y="3892090"/>
            <a:ext cx="4309200" cy="1418155"/>
            <a:chOff x="1447800" y="3810000"/>
            <a:chExt cx="5881250" cy="1935516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200" y="3810000"/>
              <a:ext cx="1931850" cy="19355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810000"/>
              <a:ext cx="1931850" cy="19355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810000"/>
              <a:ext cx="1931850" cy="19355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59587" y="4249311"/>
            <a:ext cx="3363539" cy="1219200"/>
            <a:chOff x="780094" y="4444342"/>
            <a:chExt cx="3363539" cy="1219200"/>
          </a:xfrm>
          <a:effectLst>
            <a:outerShdw blurRad="38100" algn="ctr" rotWithShape="0">
              <a:prstClr val="black">
                <a:alpha val="30000"/>
              </a:prstClr>
            </a:outerShdw>
          </a:effectLst>
        </p:grpSpPr>
        <p:grpSp>
          <p:nvGrpSpPr>
            <p:cNvPr id="20" name="Gruppieren 75"/>
            <p:cNvGrpSpPr/>
            <p:nvPr/>
          </p:nvGrpSpPr>
          <p:grpSpPr>
            <a:xfrm>
              <a:off x="780094" y="4444342"/>
              <a:ext cx="1305798" cy="1219200"/>
              <a:chOff x="5638800" y="3200400"/>
              <a:chExt cx="1524000" cy="1524000"/>
            </a:xfrm>
          </p:grpSpPr>
          <p:cxnSp>
            <p:nvCxnSpPr>
              <p:cNvPr id="21" name="Gerade Verbindung 76"/>
              <p:cNvCxnSpPr/>
              <p:nvPr/>
            </p:nvCxnSpPr>
            <p:spPr>
              <a:xfrm>
                <a:off x="5638800" y="32004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77"/>
              <p:cNvCxnSpPr/>
              <p:nvPr/>
            </p:nvCxnSpPr>
            <p:spPr>
              <a:xfrm>
                <a:off x="5638800" y="35052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78"/>
              <p:cNvCxnSpPr/>
              <p:nvPr/>
            </p:nvCxnSpPr>
            <p:spPr>
              <a:xfrm>
                <a:off x="5638800" y="38100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79"/>
              <p:cNvCxnSpPr/>
              <p:nvPr/>
            </p:nvCxnSpPr>
            <p:spPr>
              <a:xfrm>
                <a:off x="5638800" y="41148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80"/>
              <p:cNvCxnSpPr/>
              <p:nvPr/>
            </p:nvCxnSpPr>
            <p:spPr>
              <a:xfrm>
                <a:off x="5638800" y="44196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81"/>
              <p:cNvCxnSpPr/>
              <p:nvPr/>
            </p:nvCxnSpPr>
            <p:spPr>
              <a:xfrm flipV="1">
                <a:off x="56388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82"/>
              <p:cNvCxnSpPr/>
              <p:nvPr/>
            </p:nvCxnSpPr>
            <p:spPr>
              <a:xfrm flipV="1">
                <a:off x="59436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83"/>
              <p:cNvCxnSpPr/>
              <p:nvPr/>
            </p:nvCxnSpPr>
            <p:spPr>
              <a:xfrm flipV="1">
                <a:off x="62484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84"/>
              <p:cNvCxnSpPr/>
              <p:nvPr/>
            </p:nvCxnSpPr>
            <p:spPr>
              <a:xfrm flipV="1">
                <a:off x="65532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85"/>
              <p:cNvCxnSpPr/>
              <p:nvPr/>
            </p:nvCxnSpPr>
            <p:spPr>
              <a:xfrm flipV="1">
                <a:off x="68580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86"/>
              <p:cNvCxnSpPr/>
              <p:nvPr/>
            </p:nvCxnSpPr>
            <p:spPr>
              <a:xfrm flipV="1">
                <a:off x="7162800" y="3200400"/>
                <a:ext cx="0" cy="152400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87"/>
              <p:cNvCxnSpPr/>
              <p:nvPr/>
            </p:nvCxnSpPr>
            <p:spPr>
              <a:xfrm>
                <a:off x="5638800" y="4724400"/>
                <a:ext cx="1524000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/>
            <p:cNvGrpSpPr/>
            <p:nvPr/>
          </p:nvGrpSpPr>
          <p:grpSpPr>
            <a:xfrm>
              <a:off x="2837835" y="4444342"/>
              <a:ext cx="1305798" cy="1219200"/>
              <a:chOff x="2199402" y="5105400"/>
              <a:chExt cx="1305798" cy="1219200"/>
            </a:xfrm>
          </p:grpSpPr>
          <p:grpSp>
            <p:nvGrpSpPr>
              <p:cNvPr id="33" name="Gruppieren 75"/>
              <p:cNvGrpSpPr/>
              <p:nvPr/>
            </p:nvGrpSpPr>
            <p:grpSpPr>
              <a:xfrm>
                <a:off x="2199402" y="5105400"/>
                <a:ext cx="652899" cy="609600"/>
                <a:chOff x="5638800" y="3200400"/>
                <a:chExt cx="1524000" cy="1524000"/>
              </a:xfrm>
            </p:grpSpPr>
            <p:cxnSp>
              <p:nvCxnSpPr>
                <p:cNvPr id="34" name="Gerade Verbindung 76"/>
                <p:cNvCxnSpPr/>
                <p:nvPr/>
              </p:nvCxnSpPr>
              <p:spPr>
                <a:xfrm>
                  <a:off x="5638800" y="3200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 Verbindung 77"/>
                <p:cNvCxnSpPr/>
                <p:nvPr/>
              </p:nvCxnSpPr>
              <p:spPr>
                <a:xfrm>
                  <a:off x="5638800" y="35052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 Verbindung 78"/>
                <p:cNvCxnSpPr/>
                <p:nvPr/>
              </p:nvCxnSpPr>
              <p:spPr>
                <a:xfrm>
                  <a:off x="5638800" y="38100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 Verbindung 79"/>
                <p:cNvCxnSpPr/>
                <p:nvPr/>
              </p:nvCxnSpPr>
              <p:spPr>
                <a:xfrm>
                  <a:off x="5638800" y="41148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 Verbindung 80"/>
                <p:cNvCxnSpPr/>
                <p:nvPr/>
              </p:nvCxnSpPr>
              <p:spPr>
                <a:xfrm>
                  <a:off x="5638800" y="44196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 Verbindung 81"/>
                <p:cNvCxnSpPr/>
                <p:nvPr/>
              </p:nvCxnSpPr>
              <p:spPr>
                <a:xfrm flipV="1">
                  <a:off x="5638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82"/>
                <p:cNvCxnSpPr/>
                <p:nvPr/>
              </p:nvCxnSpPr>
              <p:spPr>
                <a:xfrm flipV="1">
                  <a:off x="59436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83"/>
                <p:cNvCxnSpPr/>
                <p:nvPr/>
              </p:nvCxnSpPr>
              <p:spPr>
                <a:xfrm flipV="1">
                  <a:off x="62484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84"/>
                <p:cNvCxnSpPr/>
                <p:nvPr/>
              </p:nvCxnSpPr>
              <p:spPr>
                <a:xfrm flipV="1">
                  <a:off x="65532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85"/>
                <p:cNvCxnSpPr/>
                <p:nvPr/>
              </p:nvCxnSpPr>
              <p:spPr>
                <a:xfrm flipV="1">
                  <a:off x="68580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 Verbindung 86"/>
                <p:cNvCxnSpPr/>
                <p:nvPr/>
              </p:nvCxnSpPr>
              <p:spPr>
                <a:xfrm flipV="1">
                  <a:off x="7162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87"/>
                <p:cNvCxnSpPr/>
                <p:nvPr/>
              </p:nvCxnSpPr>
              <p:spPr>
                <a:xfrm>
                  <a:off x="5638800" y="4724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uppieren 75"/>
              <p:cNvGrpSpPr/>
              <p:nvPr/>
            </p:nvGrpSpPr>
            <p:grpSpPr>
              <a:xfrm>
                <a:off x="2852301" y="5105400"/>
                <a:ext cx="652899" cy="609600"/>
                <a:chOff x="5638800" y="3200400"/>
                <a:chExt cx="1524000" cy="1524000"/>
              </a:xfrm>
            </p:grpSpPr>
            <p:cxnSp>
              <p:nvCxnSpPr>
                <p:cNvPr id="47" name="Gerade Verbindung 76"/>
                <p:cNvCxnSpPr/>
                <p:nvPr/>
              </p:nvCxnSpPr>
              <p:spPr>
                <a:xfrm>
                  <a:off x="5638800" y="3200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77"/>
                <p:cNvCxnSpPr/>
                <p:nvPr/>
              </p:nvCxnSpPr>
              <p:spPr>
                <a:xfrm>
                  <a:off x="5638800" y="35052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 Verbindung 78"/>
                <p:cNvCxnSpPr/>
                <p:nvPr/>
              </p:nvCxnSpPr>
              <p:spPr>
                <a:xfrm>
                  <a:off x="5638800" y="38100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79"/>
                <p:cNvCxnSpPr/>
                <p:nvPr/>
              </p:nvCxnSpPr>
              <p:spPr>
                <a:xfrm>
                  <a:off x="5638800" y="41148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80"/>
                <p:cNvCxnSpPr/>
                <p:nvPr/>
              </p:nvCxnSpPr>
              <p:spPr>
                <a:xfrm>
                  <a:off x="5638800" y="44196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81"/>
                <p:cNvCxnSpPr/>
                <p:nvPr/>
              </p:nvCxnSpPr>
              <p:spPr>
                <a:xfrm flipV="1">
                  <a:off x="5638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82"/>
                <p:cNvCxnSpPr/>
                <p:nvPr/>
              </p:nvCxnSpPr>
              <p:spPr>
                <a:xfrm flipV="1">
                  <a:off x="59436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83"/>
                <p:cNvCxnSpPr/>
                <p:nvPr/>
              </p:nvCxnSpPr>
              <p:spPr>
                <a:xfrm flipV="1">
                  <a:off x="62484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84"/>
                <p:cNvCxnSpPr/>
                <p:nvPr/>
              </p:nvCxnSpPr>
              <p:spPr>
                <a:xfrm flipV="1">
                  <a:off x="65532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85"/>
                <p:cNvCxnSpPr/>
                <p:nvPr/>
              </p:nvCxnSpPr>
              <p:spPr>
                <a:xfrm flipV="1">
                  <a:off x="68580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 Verbindung 86"/>
                <p:cNvCxnSpPr/>
                <p:nvPr/>
              </p:nvCxnSpPr>
              <p:spPr>
                <a:xfrm flipV="1">
                  <a:off x="7162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 Verbindung 87"/>
                <p:cNvCxnSpPr/>
                <p:nvPr/>
              </p:nvCxnSpPr>
              <p:spPr>
                <a:xfrm>
                  <a:off x="5638800" y="4724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uppieren 75"/>
              <p:cNvGrpSpPr/>
              <p:nvPr/>
            </p:nvGrpSpPr>
            <p:grpSpPr>
              <a:xfrm>
                <a:off x="2199402" y="5715000"/>
                <a:ext cx="652899" cy="609600"/>
                <a:chOff x="5638800" y="3200400"/>
                <a:chExt cx="1524000" cy="1524000"/>
              </a:xfrm>
            </p:grpSpPr>
            <p:cxnSp>
              <p:nvCxnSpPr>
                <p:cNvPr id="60" name="Gerade Verbindung 76"/>
                <p:cNvCxnSpPr/>
                <p:nvPr/>
              </p:nvCxnSpPr>
              <p:spPr>
                <a:xfrm>
                  <a:off x="5638800" y="3200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77"/>
                <p:cNvCxnSpPr/>
                <p:nvPr/>
              </p:nvCxnSpPr>
              <p:spPr>
                <a:xfrm>
                  <a:off x="5638800" y="35052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78"/>
                <p:cNvCxnSpPr/>
                <p:nvPr/>
              </p:nvCxnSpPr>
              <p:spPr>
                <a:xfrm>
                  <a:off x="5638800" y="38100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Gerade Verbindung 79"/>
                <p:cNvCxnSpPr/>
                <p:nvPr/>
              </p:nvCxnSpPr>
              <p:spPr>
                <a:xfrm>
                  <a:off x="5638800" y="41148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Gerade Verbindung 80"/>
                <p:cNvCxnSpPr/>
                <p:nvPr/>
              </p:nvCxnSpPr>
              <p:spPr>
                <a:xfrm>
                  <a:off x="5638800" y="44196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Gerade Verbindung 81"/>
                <p:cNvCxnSpPr/>
                <p:nvPr/>
              </p:nvCxnSpPr>
              <p:spPr>
                <a:xfrm flipV="1">
                  <a:off x="5638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 Verbindung 82"/>
                <p:cNvCxnSpPr/>
                <p:nvPr/>
              </p:nvCxnSpPr>
              <p:spPr>
                <a:xfrm flipV="1">
                  <a:off x="59436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Gerade Verbindung 83"/>
                <p:cNvCxnSpPr/>
                <p:nvPr/>
              </p:nvCxnSpPr>
              <p:spPr>
                <a:xfrm flipV="1">
                  <a:off x="62484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 Verbindung 84"/>
                <p:cNvCxnSpPr/>
                <p:nvPr/>
              </p:nvCxnSpPr>
              <p:spPr>
                <a:xfrm flipV="1">
                  <a:off x="65532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 Verbindung 85"/>
                <p:cNvCxnSpPr/>
                <p:nvPr/>
              </p:nvCxnSpPr>
              <p:spPr>
                <a:xfrm flipV="1">
                  <a:off x="68580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86"/>
                <p:cNvCxnSpPr/>
                <p:nvPr/>
              </p:nvCxnSpPr>
              <p:spPr>
                <a:xfrm flipV="1">
                  <a:off x="7162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 Verbindung 87"/>
                <p:cNvCxnSpPr/>
                <p:nvPr/>
              </p:nvCxnSpPr>
              <p:spPr>
                <a:xfrm>
                  <a:off x="5638800" y="4724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ieren 75"/>
              <p:cNvGrpSpPr/>
              <p:nvPr/>
            </p:nvGrpSpPr>
            <p:grpSpPr>
              <a:xfrm>
                <a:off x="2852300" y="5715000"/>
                <a:ext cx="652899" cy="609600"/>
                <a:chOff x="5638800" y="3200400"/>
                <a:chExt cx="1524000" cy="1524000"/>
              </a:xfrm>
            </p:grpSpPr>
            <p:cxnSp>
              <p:nvCxnSpPr>
                <p:cNvPr id="73" name="Gerade Verbindung 76"/>
                <p:cNvCxnSpPr/>
                <p:nvPr/>
              </p:nvCxnSpPr>
              <p:spPr>
                <a:xfrm>
                  <a:off x="5638800" y="3200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Gerade Verbindung 77"/>
                <p:cNvCxnSpPr/>
                <p:nvPr/>
              </p:nvCxnSpPr>
              <p:spPr>
                <a:xfrm>
                  <a:off x="5638800" y="35052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 Verbindung 78"/>
                <p:cNvCxnSpPr/>
                <p:nvPr/>
              </p:nvCxnSpPr>
              <p:spPr>
                <a:xfrm>
                  <a:off x="5638800" y="38100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Gerade Verbindung 79"/>
                <p:cNvCxnSpPr/>
                <p:nvPr/>
              </p:nvCxnSpPr>
              <p:spPr>
                <a:xfrm>
                  <a:off x="5638800" y="41148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Gerade Verbindung 80"/>
                <p:cNvCxnSpPr/>
                <p:nvPr/>
              </p:nvCxnSpPr>
              <p:spPr>
                <a:xfrm>
                  <a:off x="5638800" y="44196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 Verbindung 81"/>
                <p:cNvCxnSpPr/>
                <p:nvPr/>
              </p:nvCxnSpPr>
              <p:spPr>
                <a:xfrm flipV="1">
                  <a:off x="5638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 Verbindung 82"/>
                <p:cNvCxnSpPr/>
                <p:nvPr/>
              </p:nvCxnSpPr>
              <p:spPr>
                <a:xfrm flipV="1">
                  <a:off x="59436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Gerade Verbindung 83"/>
                <p:cNvCxnSpPr/>
                <p:nvPr/>
              </p:nvCxnSpPr>
              <p:spPr>
                <a:xfrm flipV="1">
                  <a:off x="62484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Gerade Verbindung 84"/>
                <p:cNvCxnSpPr/>
                <p:nvPr/>
              </p:nvCxnSpPr>
              <p:spPr>
                <a:xfrm flipV="1">
                  <a:off x="65532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Gerade Verbindung 85"/>
                <p:cNvCxnSpPr/>
                <p:nvPr/>
              </p:nvCxnSpPr>
              <p:spPr>
                <a:xfrm flipV="1">
                  <a:off x="68580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Gerade Verbindung 86"/>
                <p:cNvCxnSpPr/>
                <p:nvPr/>
              </p:nvCxnSpPr>
              <p:spPr>
                <a:xfrm flipV="1">
                  <a:off x="7162800" y="3200400"/>
                  <a:ext cx="0" cy="152400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Gerade Verbindung 87"/>
                <p:cNvCxnSpPr/>
                <p:nvPr/>
              </p:nvCxnSpPr>
              <p:spPr>
                <a:xfrm>
                  <a:off x="5638800" y="4724400"/>
                  <a:ext cx="1524000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5" name="Straight Arrow Connector 84"/>
            <p:cNvCxnSpPr/>
            <p:nvPr/>
          </p:nvCxnSpPr>
          <p:spPr>
            <a:xfrm>
              <a:off x="2203450" y="5145357"/>
              <a:ext cx="533400" cy="0"/>
            </a:xfrm>
            <a:prstGeom prst="straightConnector1">
              <a:avLst/>
            </a:prstGeom>
            <a:ln>
              <a:headEnd type="none" w="med" len="med"/>
              <a:tailEnd type="triangle" w="med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2102464" y="4724400"/>
              <a:ext cx="735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× N</a:t>
              </a:r>
              <a:endParaRPr lang="en-US" sz="2000" b="1" dirty="0"/>
            </a:p>
          </p:txBody>
        </p:sp>
      </p:grpSp>
      <p:sp>
        <p:nvSpPr>
          <p:cNvPr id="87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Future Work</a:t>
            </a:r>
            <a:endParaRPr lang="en-US" cap="small" dirty="0"/>
          </a:p>
        </p:txBody>
      </p:sp>
      <p:grpSp>
        <p:nvGrpSpPr>
          <p:cNvPr id="88" name="Group 87"/>
          <p:cNvGrpSpPr/>
          <p:nvPr/>
        </p:nvGrpSpPr>
        <p:grpSpPr>
          <a:xfrm>
            <a:off x="4733613" y="2133600"/>
            <a:ext cx="4049577" cy="1380390"/>
            <a:chOff x="4267200" y="1981929"/>
            <a:chExt cx="4471273" cy="1524135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981929"/>
              <a:ext cx="2209800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672" y="1981929"/>
              <a:ext cx="2209801" cy="15241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Group 90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92" name="TextBox 91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08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3048000"/>
            <a:ext cx="4343400" cy="32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Thanks</a:t>
            </a:r>
            <a:endParaRPr lang="en-US" sz="2400" dirty="0" smtClean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Chuong Nguyen, Peter Vangorp, Yulia Gryaditskaya, Anton Kaplanyan</a:t>
            </a: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Anonymous reviewers</a:t>
            </a: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You!</a:t>
            </a:r>
            <a:endParaRPr lang="en-US" sz="1100" dirty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sz="2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More info</a:t>
            </a: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tinyurl.com/</a:t>
            </a:r>
            <a:r>
              <a:rPr lang="en-US" sz="1800" b="1" dirty="0" err="1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ScatteringPOP</a:t>
            </a:r>
            <a:endParaRPr lang="en-US" sz="1800" b="1" dirty="0" smtClean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r>
              <a:rPr lang="en-US" sz="1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Google “Principal Ordinate Propagation”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057400" y="421882"/>
            <a:ext cx="5029200" cy="990599"/>
          </a:xfrm>
        </p:spPr>
        <p:txBody>
          <a:bodyPr>
            <a:normAutofit/>
          </a:bodyPr>
          <a:lstStyle/>
          <a:p>
            <a:r>
              <a:rPr lang="en-US" sz="2800" cap="small" dirty="0" smtClean="0"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Interactive Light Scattering with </a:t>
            </a:r>
            <a:r>
              <a:rPr lang="en-US" sz="2800" b="1" cap="small" dirty="0" smtClean="0"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Principal-Ordinate Propagation</a:t>
            </a:r>
            <a:endParaRPr lang="en-US" sz="2800" b="1" cap="small" dirty="0"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676400" y="1488681"/>
            <a:ext cx="5791200" cy="3587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Oskar Elek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   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Tobias Ritschel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(1,2,3)   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Carsten Dachsbacher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(4)   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Hans-Peter Seidel </a:t>
            </a:r>
            <a:r>
              <a:rPr lang="en-US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algn="ctr" rotWithShape="0">
                    <a:prstClr val="black">
                      <a:alpha val="15000"/>
                    </a:prstClr>
                  </a:outerShdw>
                </a:effectLst>
              </a:rPr>
              <a:t>(1,3)</a:t>
            </a:r>
            <a:endParaRPr lang="en-US" sz="1200" baseline="30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63500" algn="ctr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61426" y="1821640"/>
            <a:ext cx="4621148" cy="464360"/>
            <a:chOff x="596522" y="5791781"/>
            <a:chExt cx="7918828" cy="795732"/>
          </a:xfrm>
        </p:grpSpPr>
        <p:pic>
          <p:nvPicPr>
            <p:cNvPr id="7" name="Picture 4" descr="D:\MPI\Documents\Logos\MPII_logo_narro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22" y="5899424"/>
              <a:ext cx="2127628" cy="580447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MPI\Documents\Logos\Ud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202" y="5884688"/>
              <a:ext cx="1518376" cy="609918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D:\MPI\Documents\Logos\MMCI_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150" y="5791781"/>
              <a:ext cx="1457422" cy="795732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File:Logo KIT.sv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550" y="5827698"/>
              <a:ext cx="1447800" cy="723900"/>
            </a:xfrm>
            <a:prstGeom prst="rect">
              <a:avLst/>
            </a:prstGeom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video10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9853" y="3124200"/>
            <a:ext cx="3962400" cy="2971800"/>
          </a:xfrm>
          <a:prstGeom prst="rect">
            <a:avLst/>
          </a:prstGeom>
          <a:effectLst>
            <a:outerShdw blurRad="63500" algn="ctr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344565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3"/>
          <a:stretch/>
        </p:blipFill>
        <p:spPr bwMode="auto">
          <a:xfrm>
            <a:off x="367399" y="460597"/>
            <a:ext cx="4135705" cy="12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222441" y="448008"/>
            <a:ext cx="1061463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5251" y="1060672"/>
            <a:ext cx="848653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36279" y="1060672"/>
            <a:ext cx="909063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40419"/>
            <a:ext cx="5200650" cy="121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075983" y="2340419"/>
            <a:ext cx="1592195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06715" y="2965672"/>
            <a:ext cx="898610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29125" y="2951874"/>
            <a:ext cx="1676400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97" y="4261072"/>
            <a:ext cx="4620250" cy="58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2753172" y="4261072"/>
            <a:ext cx="990600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62872" y="4251670"/>
            <a:ext cx="1730140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26336" y="4238748"/>
            <a:ext cx="946385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79" y="5625192"/>
            <a:ext cx="5519289" cy="92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3351279" y="5447493"/>
            <a:ext cx="1083244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503103" y="5960472"/>
            <a:ext cx="1379220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34723" y="5960472"/>
            <a:ext cx="1684020" cy="615728"/>
          </a:xfrm>
          <a:prstGeom prst="ellipse">
            <a:avLst/>
          </a:prstGeom>
          <a:solidFill>
            <a:schemeClr val="tx2">
              <a:lumMod val="20000"/>
              <a:lumOff val="8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562600" y="152400"/>
            <a:ext cx="342899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RTE + MPP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41225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3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" descr="D:\MPI\Talks\2013\12_ThesisProposal\evaluation_clo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59271"/>
            <a:ext cx="6019800" cy="3855729"/>
          </a:xfrm>
          <a:prstGeom prst="rect">
            <a:avLst/>
          </a:prstGeom>
          <a:ln>
            <a:noFill/>
          </a:ln>
          <a:effectLst>
            <a:outerShdw blurRad="88900" algn="tl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/>
              <a:t>Finite Elements</a:t>
            </a:r>
            <a:endParaRPr lang="en-US" cap="small" dirty="0"/>
          </a:p>
        </p:txBody>
      </p:sp>
      <p:pic>
        <p:nvPicPr>
          <p:cNvPr id="90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457200" y="3286125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62200" y="1600200"/>
            <a:ext cx="6400800" cy="4267200"/>
            <a:chOff x="2362200" y="1600200"/>
            <a:chExt cx="6400800" cy="4267200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cxnSp>
          <p:nvCxnSpPr>
            <p:cNvPr id="101" name="Gerade Verbindung 43"/>
            <p:cNvCxnSpPr/>
            <p:nvPr/>
          </p:nvCxnSpPr>
          <p:spPr>
            <a:xfrm>
              <a:off x="2362200" y="16002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44"/>
            <p:cNvCxnSpPr/>
            <p:nvPr/>
          </p:nvCxnSpPr>
          <p:spPr>
            <a:xfrm>
              <a:off x="2362200" y="245364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45"/>
            <p:cNvCxnSpPr/>
            <p:nvPr/>
          </p:nvCxnSpPr>
          <p:spPr>
            <a:xfrm>
              <a:off x="2362200" y="330708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46"/>
            <p:cNvCxnSpPr/>
            <p:nvPr/>
          </p:nvCxnSpPr>
          <p:spPr>
            <a:xfrm>
              <a:off x="2362200" y="416052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47"/>
            <p:cNvCxnSpPr/>
            <p:nvPr/>
          </p:nvCxnSpPr>
          <p:spPr>
            <a:xfrm>
              <a:off x="2362200" y="501396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48"/>
            <p:cNvCxnSpPr/>
            <p:nvPr/>
          </p:nvCxnSpPr>
          <p:spPr>
            <a:xfrm flipV="1">
              <a:off x="23622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49"/>
            <p:cNvCxnSpPr/>
            <p:nvPr/>
          </p:nvCxnSpPr>
          <p:spPr>
            <a:xfrm flipV="1">
              <a:off x="364236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50"/>
            <p:cNvCxnSpPr/>
            <p:nvPr/>
          </p:nvCxnSpPr>
          <p:spPr>
            <a:xfrm flipV="1">
              <a:off x="492252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51"/>
            <p:cNvCxnSpPr/>
            <p:nvPr/>
          </p:nvCxnSpPr>
          <p:spPr>
            <a:xfrm flipV="1">
              <a:off x="620268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52"/>
            <p:cNvCxnSpPr/>
            <p:nvPr/>
          </p:nvCxnSpPr>
          <p:spPr>
            <a:xfrm flipV="1">
              <a:off x="748284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53"/>
            <p:cNvCxnSpPr/>
            <p:nvPr/>
          </p:nvCxnSpPr>
          <p:spPr>
            <a:xfrm flipV="1">
              <a:off x="87630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54"/>
            <p:cNvCxnSpPr/>
            <p:nvPr/>
          </p:nvCxnSpPr>
          <p:spPr>
            <a:xfrm>
              <a:off x="2362200" y="58674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516380" y="2004933"/>
            <a:ext cx="609600" cy="3444240"/>
            <a:chOff x="1516380" y="1997313"/>
            <a:chExt cx="609600" cy="3444240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1516380" y="2858373"/>
              <a:ext cx="609600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1516380" y="3719433"/>
              <a:ext cx="609600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1516380" y="4580493"/>
              <a:ext cx="609600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516380" y="1997313"/>
              <a:ext cx="609600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1516380" y="5441553"/>
              <a:ext cx="609600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55" name="TextBox 54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362200" y="1676400"/>
            <a:ext cx="1280160" cy="4190999"/>
            <a:chOff x="2362200" y="1676400"/>
            <a:chExt cx="1280160" cy="4190999"/>
          </a:xfrm>
        </p:grpSpPr>
        <p:sp>
          <p:nvSpPr>
            <p:cNvPr id="3" name="Rectangle 2"/>
            <p:cNvSpPr/>
            <p:nvPr/>
          </p:nvSpPr>
          <p:spPr>
            <a:xfrm>
              <a:off x="2362200" y="1676400"/>
              <a:ext cx="1280160" cy="777240"/>
            </a:xfrm>
            <a:prstGeom prst="rect">
              <a:avLst/>
            </a:prstGeom>
            <a:solidFill>
              <a:srgbClr val="F6F9FC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362200" y="2667000"/>
              <a:ext cx="1280160" cy="640080"/>
            </a:xfrm>
            <a:prstGeom prst="rect">
              <a:avLst/>
            </a:prstGeom>
            <a:solidFill>
              <a:srgbClr val="DDE6F3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362200" y="3505200"/>
              <a:ext cx="1280160" cy="655320"/>
            </a:xfrm>
            <a:prstGeom prst="rect">
              <a:avLst/>
            </a:prstGeom>
            <a:solidFill>
              <a:srgbClr val="DDE6F3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362200" y="4333875"/>
              <a:ext cx="1280160" cy="680084"/>
            </a:xfrm>
            <a:prstGeom prst="rect">
              <a:avLst/>
            </a:prstGeom>
            <a:solidFill>
              <a:srgbClr val="DDE6F3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362200" y="5086350"/>
              <a:ext cx="1280160" cy="781049"/>
            </a:xfrm>
            <a:prstGeom prst="rect">
              <a:avLst/>
            </a:prstGeom>
            <a:solidFill>
              <a:srgbClr val="F6F9FC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42360" y="1859270"/>
            <a:ext cx="1280160" cy="4008129"/>
            <a:chOff x="3642360" y="1859270"/>
            <a:chExt cx="1280160" cy="4008129"/>
          </a:xfrm>
        </p:grpSpPr>
        <p:sp>
          <p:nvSpPr>
            <p:cNvPr id="117" name="Rectangle 116"/>
            <p:cNvSpPr/>
            <p:nvPr/>
          </p:nvSpPr>
          <p:spPr>
            <a:xfrm>
              <a:off x="3642360" y="1859270"/>
              <a:ext cx="1280160" cy="594370"/>
            </a:xfrm>
            <a:prstGeom prst="rect">
              <a:avLst/>
            </a:prstGeom>
            <a:solidFill>
              <a:srgbClr val="DAE4F2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642360" y="2838450"/>
              <a:ext cx="1280160" cy="468630"/>
            </a:xfrm>
            <a:prstGeom prst="rect">
              <a:avLst/>
            </a:prstGeom>
            <a:solidFill>
              <a:srgbClr val="A2BCDE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642360" y="3714750"/>
              <a:ext cx="1280160" cy="445770"/>
            </a:xfrm>
            <a:prstGeom prst="rect">
              <a:avLst/>
            </a:prstGeom>
            <a:solidFill>
              <a:srgbClr val="A2BCDE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42360" y="4572000"/>
              <a:ext cx="1280160" cy="441960"/>
            </a:xfrm>
            <a:prstGeom prst="rect">
              <a:avLst/>
            </a:prstGeom>
            <a:solidFill>
              <a:srgbClr val="A2BCDE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3642360" y="5276850"/>
              <a:ext cx="1280160" cy="590549"/>
            </a:xfrm>
            <a:prstGeom prst="rect">
              <a:avLst/>
            </a:prstGeom>
            <a:solidFill>
              <a:srgbClr val="DAE4F2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22520" y="1971675"/>
            <a:ext cx="1280160" cy="3895725"/>
            <a:chOff x="4922520" y="1971675"/>
            <a:chExt cx="1280160" cy="3895725"/>
          </a:xfrm>
        </p:grpSpPr>
        <p:sp>
          <p:nvSpPr>
            <p:cNvPr id="122" name="Rectangle 121"/>
            <p:cNvSpPr/>
            <p:nvPr/>
          </p:nvSpPr>
          <p:spPr>
            <a:xfrm>
              <a:off x="4922520" y="1971675"/>
              <a:ext cx="1280160" cy="481964"/>
            </a:xfrm>
            <a:prstGeom prst="rect">
              <a:avLst/>
            </a:prstGeom>
            <a:solidFill>
              <a:srgbClr val="B2C7E4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922520" y="3057524"/>
              <a:ext cx="1280160" cy="249555"/>
            </a:xfrm>
            <a:prstGeom prst="rect">
              <a:avLst/>
            </a:prstGeom>
            <a:solidFill>
              <a:srgbClr val="6992C9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922520" y="3914775"/>
              <a:ext cx="1280160" cy="245744"/>
            </a:xfrm>
            <a:prstGeom prst="rect">
              <a:avLst/>
            </a:prstGeom>
            <a:solidFill>
              <a:srgbClr val="6992C9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922520" y="4743450"/>
              <a:ext cx="1280160" cy="270510"/>
            </a:xfrm>
            <a:prstGeom prst="rect">
              <a:avLst/>
            </a:prstGeom>
            <a:solidFill>
              <a:srgbClr val="6992C9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22520" y="5429250"/>
              <a:ext cx="1280160" cy="438150"/>
            </a:xfrm>
            <a:prstGeom prst="rect">
              <a:avLst/>
            </a:prstGeom>
            <a:solidFill>
              <a:srgbClr val="B2C7E4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02680" y="2105024"/>
            <a:ext cx="1280160" cy="3762376"/>
            <a:chOff x="6202680" y="2105024"/>
            <a:chExt cx="1280160" cy="3762376"/>
          </a:xfrm>
        </p:grpSpPr>
        <p:sp>
          <p:nvSpPr>
            <p:cNvPr id="127" name="Rectangle 126"/>
            <p:cNvSpPr/>
            <p:nvPr/>
          </p:nvSpPr>
          <p:spPr>
            <a:xfrm>
              <a:off x="6202680" y="2105024"/>
              <a:ext cx="1280160" cy="348615"/>
            </a:xfrm>
            <a:prstGeom prst="rect">
              <a:avLst/>
            </a:prstGeom>
            <a:solidFill>
              <a:srgbClr val="81A3D1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202680" y="3181350"/>
              <a:ext cx="1280160" cy="125730"/>
            </a:xfrm>
            <a:prstGeom prst="rect">
              <a:avLst/>
            </a:prstGeom>
            <a:solidFill>
              <a:srgbClr val="4275B8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202680" y="4019550"/>
              <a:ext cx="1280160" cy="140970"/>
            </a:xfrm>
            <a:prstGeom prst="rect">
              <a:avLst/>
            </a:prstGeom>
            <a:solidFill>
              <a:srgbClr val="4275B8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202680" y="4876800"/>
              <a:ext cx="1280160" cy="137160"/>
            </a:xfrm>
            <a:prstGeom prst="rect">
              <a:avLst/>
            </a:prstGeom>
            <a:solidFill>
              <a:srgbClr val="4275B8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202680" y="5524500"/>
              <a:ext cx="1280160" cy="342900"/>
            </a:xfrm>
            <a:prstGeom prst="rect">
              <a:avLst/>
            </a:prstGeom>
            <a:solidFill>
              <a:srgbClr val="81A3D1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82840" y="2152651"/>
            <a:ext cx="1280160" cy="3714749"/>
            <a:chOff x="7482840" y="2152651"/>
            <a:chExt cx="1280160" cy="3714749"/>
          </a:xfrm>
        </p:grpSpPr>
        <p:sp>
          <p:nvSpPr>
            <p:cNvPr id="132" name="Rectangle 131"/>
            <p:cNvSpPr/>
            <p:nvPr/>
          </p:nvSpPr>
          <p:spPr>
            <a:xfrm>
              <a:off x="7482840" y="2152651"/>
              <a:ext cx="1280160" cy="300990"/>
            </a:xfrm>
            <a:prstGeom prst="rect">
              <a:avLst/>
            </a:prstGeom>
            <a:solidFill>
              <a:srgbClr val="6992C9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482840" y="3238500"/>
              <a:ext cx="1280160" cy="68580"/>
            </a:xfrm>
            <a:prstGeom prst="rect">
              <a:avLst/>
            </a:prstGeom>
            <a:solidFill>
              <a:srgbClr val="335A8D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482840" y="4067172"/>
              <a:ext cx="1280160" cy="93347"/>
            </a:xfrm>
            <a:prstGeom prst="rect">
              <a:avLst/>
            </a:prstGeom>
            <a:solidFill>
              <a:srgbClr val="335A8D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482840" y="4923190"/>
              <a:ext cx="1280160" cy="90769"/>
            </a:xfrm>
            <a:prstGeom prst="rect">
              <a:avLst/>
            </a:prstGeom>
            <a:solidFill>
              <a:srgbClr val="335A8D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482840" y="5543550"/>
              <a:ext cx="1280160" cy="323850"/>
            </a:xfrm>
            <a:prstGeom prst="rect">
              <a:avLst/>
            </a:prstGeom>
            <a:solidFill>
              <a:srgbClr val="6992C9">
                <a:alpha val="80000"/>
              </a:srgb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60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" descr="D:\MPI\Talks\2013\12_ThesisProposal\evaluation_clou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59271"/>
            <a:ext cx="6019800" cy="3855729"/>
          </a:xfrm>
          <a:prstGeom prst="rect">
            <a:avLst/>
          </a:prstGeom>
          <a:ln>
            <a:noFill/>
          </a:ln>
          <a:effectLst>
            <a:outerShdw blurRad="88900" algn="tl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/>
              <a:t>Finite </a:t>
            </a:r>
            <a:r>
              <a:rPr lang="en-US" cap="small" dirty="0" smtClean="0"/>
              <a:t>Elements</a:t>
            </a:r>
            <a:endParaRPr lang="en-US" cap="small" dirty="0"/>
          </a:p>
        </p:txBody>
      </p:sp>
      <p:grpSp>
        <p:nvGrpSpPr>
          <p:cNvPr id="2" name="Group 1"/>
          <p:cNvGrpSpPr/>
          <p:nvPr/>
        </p:nvGrpSpPr>
        <p:grpSpPr>
          <a:xfrm>
            <a:off x="2362200" y="1600200"/>
            <a:ext cx="6400800" cy="4267200"/>
            <a:chOff x="2362200" y="1600200"/>
            <a:chExt cx="6400800" cy="4267200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cxnSp>
          <p:nvCxnSpPr>
            <p:cNvPr id="101" name="Gerade Verbindung 43"/>
            <p:cNvCxnSpPr/>
            <p:nvPr/>
          </p:nvCxnSpPr>
          <p:spPr>
            <a:xfrm>
              <a:off x="2362200" y="16002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44"/>
            <p:cNvCxnSpPr/>
            <p:nvPr/>
          </p:nvCxnSpPr>
          <p:spPr>
            <a:xfrm>
              <a:off x="2362200" y="245364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45"/>
            <p:cNvCxnSpPr/>
            <p:nvPr/>
          </p:nvCxnSpPr>
          <p:spPr>
            <a:xfrm>
              <a:off x="2362200" y="330708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46"/>
            <p:cNvCxnSpPr/>
            <p:nvPr/>
          </p:nvCxnSpPr>
          <p:spPr>
            <a:xfrm>
              <a:off x="2362200" y="416052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47"/>
            <p:cNvCxnSpPr/>
            <p:nvPr/>
          </p:nvCxnSpPr>
          <p:spPr>
            <a:xfrm>
              <a:off x="2362200" y="501396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48"/>
            <p:cNvCxnSpPr/>
            <p:nvPr/>
          </p:nvCxnSpPr>
          <p:spPr>
            <a:xfrm flipV="1">
              <a:off x="23622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49"/>
            <p:cNvCxnSpPr/>
            <p:nvPr/>
          </p:nvCxnSpPr>
          <p:spPr>
            <a:xfrm flipV="1">
              <a:off x="364236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50"/>
            <p:cNvCxnSpPr/>
            <p:nvPr/>
          </p:nvCxnSpPr>
          <p:spPr>
            <a:xfrm flipV="1">
              <a:off x="492252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51"/>
            <p:cNvCxnSpPr/>
            <p:nvPr/>
          </p:nvCxnSpPr>
          <p:spPr>
            <a:xfrm flipV="1">
              <a:off x="620268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52"/>
            <p:cNvCxnSpPr/>
            <p:nvPr/>
          </p:nvCxnSpPr>
          <p:spPr>
            <a:xfrm flipV="1">
              <a:off x="748284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53"/>
            <p:cNvCxnSpPr/>
            <p:nvPr/>
          </p:nvCxnSpPr>
          <p:spPr>
            <a:xfrm flipV="1">
              <a:off x="8763000" y="1600200"/>
              <a:ext cx="0" cy="426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54"/>
            <p:cNvCxnSpPr/>
            <p:nvPr/>
          </p:nvCxnSpPr>
          <p:spPr>
            <a:xfrm>
              <a:off x="2362200" y="5867400"/>
              <a:ext cx="64008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974626" y="76200"/>
            <a:ext cx="5194748" cy="246221"/>
            <a:chOff x="1974626" y="76200"/>
            <a:chExt cx="5194748" cy="246221"/>
          </a:xfrm>
        </p:grpSpPr>
        <p:sp>
          <p:nvSpPr>
            <p:cNvPr id="29" name="TextBox 28"/>
            <p:cNvSpPr txBox="1"/>
            <p:nvPr/>
          </p:nvSpPr>
          <p:spPr>
            <a:xfrm>
              <a:off x="2528011" y="76200"/>
              <a:ext cx="4087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Oskar Elek: Interactive </a:t>
              </a: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Light Scattering with Principal-Ordinate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Propagation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9746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22826" y="198752"/>
              <a:ext cx="546548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3642360" y="3714750"/>
            <a:ext cx="1280160" cy="445770"/>
          </a:xfrm>
          <a:prstGeom prst="rect">
            <a:avLst/>
          </a:prstGeom>
          <a:solidFill>
            <a:srgbClr val="A2BCDE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42360" y="2838450"/>
            <a:ext cx="1280160" cy="468630"/>
          </a:xfrm>
          <a:prstGeom prst="rect">
            <a:avLst/>
          </a:prstGeom>
          <a:solidFill>
            <a:srgbClr val="A2BCDE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42360" y="4572000"/>
            <a:ext cx="1280160" cy="441960"/>
          </a:xfrm>
          <a:prstGeom prst="rect">
            <a:avLst/>
          </a:prstGeom>
          <a:solidFill>
            <a:srgbClr val="A2BCDE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922520" y="3914775"/>
            <a:ext cx="1280160" cy="245744"/>
          </a:xfrm>
          <a:prstGeom prst="rect">
            <a:avLst/>
          </a:prstGeom>
          <a:solidFill>
            <a:srgbClr val="6992C9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62200" y="3505200"/>
            <a:ext cx="1280160" cy="655320"/>
          </a:xfrm>
          <a:prstGeom prst="rect">
            <a:avLst/>
          </a:prstGeom>
          <a:solidFill>
            <a:srgbClr val="DDE6F3">
              <a:alpha val="80000"/>
            </a:srgb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rot="16200000" flipV="1">
            <a:off x="3566160" y="3547106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293870" y="3048000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293870" y="4038600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 flipH="1" flipV="1">
            <a:off x="4998720" y="3547105"/>
            <a:ext cx="0" cy="3810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88900" algn="ctr" rotWithShape="0">
              <a:prstClr val="black">
                <a:alpha val="37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642360" y="3307079"/>
            <a:ext cx="1280160" cy="853439"/>
          </a:xfrm>
          <a:prstGeom prst="rect">
            <a:avLst/>
          </a:prstGeom>
          <a:noFill/>
          <a:ln w="76200">
            <a:solidFill>
              <a:srgbClr val="4F81B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5" descr="D:\MPI\Talks\2012\05_GI\beam_tracing_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7" t="8521" r="-1015" b="59048"/>
          <a:stretch/>
        </p:blipFill>
        <p:spPr bwMode="auto">
          <a:xfrm>
            <a:off x="457200" y="3286125"/>
            <a:ext cx="762000" cy="9144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20318</TotalTime>
  <Words>1244</Words>
  <Application>Microsoft Office PowerPoint</Application>
  <PresentationFormat>On-screen Show (4:3)</PresentationFormat>
  <Paragraphs>263</Paragraphs>
  <Slides>76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Interactive Light Scattering with Principal-Ordinate Propagation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Interactive Light Scattering with Principal-Ordinate Propagation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Physically-Based Rendering of Participating Media</dc:title>
  <dc:creator>Oskee</dc:creator>
  <cp:lastModifiedBy>Oskee</cp:lastModifiedBy>
  <cp:revision>118</cp:revision>
  <dcterms:created xsi:type="dcterms:W3CDTF">2014-01-31T14:14:59Z</dcterms:created>
  <dcterms:modified xsi:type="dcterms:W3CDTF">2014-05-03T19:22:43Z</dcterms:modified>
</cp:coreProperties>
</file>